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45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245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3.xml"/><Relationship Id="rId7" Type="http://schemas.openxmlformats.org/officeDocument/2006/relationships/image" Target="../media/image5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1" name="Rectangle 13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cxnSp>
        <p:nvCxnSpPr>
          <p:cNvPr id="23" name="直接连接符 22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>
            <a:extLst>
              <a:ext uri="{FF2B5EF4-FFF2-40B4-BE49-F238E27FC236}">
                <a16:creationId xmlns:a16="http://schemas.microsoft.com/office/drawing/2014/main" id="{42F102F2-9BEF-4D95-8E14-D605398C4386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2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225D48BD-90B3-4E0F-B8C7-EDB1D37BD0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文本框 14">
            <a:extLst>
              <a:ext uri="{FF2B5EF4-FFF2-40B4-BE49-F238E27FC236}">
                <a16:creationId xmlns:a16="http://schemas.microsoft.com/office/drawing/2014/main" id="{8A9C03D2-C443-42D0-9D6F-4B3370AE97CA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8" name="Text Box 9">
            <a:extLst>
              <a:ext uri="{FF2B5EF4-FFF2-40B4-BE49-F238E27FC236}">
                <a16:creationId xmlns:a16="http://schemas.microsoft.com/office/drawing/2014/main" id="{3A9B160F-1483-4FFA-9CB4-21C6F476A1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9086" y="2504966"/>
            <a:ext cx="2736850" cy="193899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弃</a:t>
            </a:r>
          </a:p>
        </p:txBody>
      </p:sp>
      <p:pic>
        <p:nvPicPr>
          <p:cNvPr id="10" name="Picture 14" descr="弃_图片">
            <a:extLst>
              <a:ext uri="{FF2B5EF4-FFF2-40B4-BE49-F238E27FC236}">
                <a16:creationId xmlns:a16="http://schemas.microsoft.com/office/drawing/2014/main" id="{616147A9-0244-422B-ACE5-0D7DE16919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2686" y="872594"/>
            <a:ext cx="2415967" cy="169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Group 20">
            <a:extLst>
              <a:ext uri="{FF2B5EF4-FFF2-40B4-BE49-F238E27FC236}">
                <a16:creationId xmlns:a16="http://schemas.microsoft.com/office/drawing/2014/main" id="{56D90010-FF8D-498D-AF60-ED20C2CF8486}"/>
              </a:ext>
            </a:extLst>
          </p:cNvPr>
          <p:cNvGrpSpPr>
            <a:grpSpLocks/>
          </p:cNvGrpSpPr>
          <p:nvPr/>
        </p:nvGrpSpPr>
        <p:grpSpPr bwMode="auto">
          <a:xfrm>
            <a:off x="5220121" y="1109885"/>
            <a:ext cx="1008063" cy="1462088"/>
            <a:chOff x="2517" y="1253"/>
            <a:chExt cx="635" cy="921"/>
          </a:xfrm>
        </p:grpSpPr>
        <p:sp>
          <p:nvSpPr>
            <p:cNvPr id="12" name="Text Box 5">
              <a:extLst>
                <a:ext uri="{FF2B5EF4-FFF2-40B4-BE49-F238E27FC236}">
                  <a16:creationId xmlns:a16="http://schemas.microsoft.com/office/drawing/2014/main" id="{D0626FBD-0B49-420F-AC78-9F5D975F51F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17" y="1962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甲骨文</a:t>
              </a:r>
            </a:p>
          </p:txBody>
        </p:sp>
        <p:pic>
          <p:nvPicPr>
            <p:cNvPr id="13" name="Picture 13" descr="弃_甲骨文">
              <a:extLst>
                <a:ext uri="{FF2B5EF4-FFF2-40B4-BE49-F238E27FC236}">
                  <a16:creationId xmlns:a16="http://schemas.microsoft.com/office/drawing/2014/main" id="{8EA56BE2-B88D-44D6-836B-D4DAD4B7F3B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0" y="1253"/>
              <a:ext cx="431" cy="6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Group 21">
            <a:extLst>
              <a:ext uri="{FF2B5EF4-FFF2-40B4-BE49-F238E27FC236}">
                <a16:creationId xmlns:a16="http://schemas.microsoft.com/office/drawing/2014/main" id="{6DD28A50-46CB-4646-A65A-43BC55AB387E}"/>
              </a:ext>
            </a:extLst>
          </p:cNvPr>
          <p:cNvGrpSpPr>
            <a:grpSpLocks/>
          </p:cNvGrpSpPr>
          <p:nvPr/>
        </p:nvGrpSpPr>
        <p:grpSpPr bwMode="auto">
          <a:xfrm>
            <a:off x="6299968" y="1109885"/>
            <a:ext cx="1008063" cy="1462088"/>
            <a:chOff x="3243" y="1253"/>
            <a:chExt cx="635" cy="921"/>
          </a:xfrm>
        </p:grpSpPr>
        <p:sp>
          <p:nvSpPr>
            <p:cNvPr id="15" name="Text Box 6">
              <a:extLst>
                <a:ext uri="{FF2B5EF4-FFF2-40B4-BE49-F238E27FC236}">
                  <a16:creationId xmlns:a16="http://schemas.microsoft.com/office/drawing/2014/main" id="{A452CA53-4022-4801-8D9B-F037195B892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43" y="1962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古文</a:t>
              </a:r>
            </a:p>
          </p:txBody>
        </p:sp>
        <p:pic>
          <p:nvPicPr>
            <p:cNvPr id="16" name="Picture 12" descr="弃_古文">
              <a:extLst>
                <a:ext uri="{FF2B5EF4-FFF2-40B4-BE49-F238E27FC236}">
                  <a16:creationId xmlns:a16="http://schemas.microsoft.com/office/drawing/2014/main" id="{201ED8D6-C0A9-4F11-8D00-B74E8CEC643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9" y="1253"/>
              <a:ext cx="370" cy="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" name="Group 22">
            <a:extLst>
              <a:ext uri="{FF2B5EF4-FFF2-40B4-BE49-F238E27FC236}">
                <a16:creationId xmlns:a16="http://schemas.microsoft.com/office/drawing/2014/main" id="{8E5DDCB2-4044-4CBD-B273-7074E9D4F054}"/>
              </a:ext>
            </a:extLst>
          </p:cNvPr>
          <p:cNvGrpSpPr>
            <a:grpSpLocks/>
          </p:cNvGrpSpPr>
          <p:nvPr/>
        </p:nvGrpSpPr>
        <p:grpSpPr bwMode="auto">
          <a:xfrm>
            <a:off x="7452320" y="1109885"/>
            <a:ext cx="1008063" cy="1462088"/>
            <a:chOff x="3923" y="1253"/>
            <a:chExt cx="635" cy="921"/>
          </a:xfrm>
        </p:grpSpPr>
        <p:sp>
          <p:nvSpPr>
            <p:cNvPr id="18" name="Text Box 7">
              <a:extLst>
                <a:ext uri="{FF2B5EF4-FFF2-40B4-BE49-F238E27FC236}">
                  <a16:creationId xmlns:a16="http://schemas.microsoft.com/office/drawing/2014/main" id="{FFB9A597-3485-4E19-815A-6B599D19446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23" y="1962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小篆</a:t>
              </a:r>
            </a:p>
          </p:txBody>
        </p:sp>
        <p:pic>
          <p:nvPicPr>
            <p:cNvPr id="19" name="Picture 11" descr="弃_小篆">
              <a:extLst>
                <a:ext uri="{FF2B5EF4-FFF2-40B4-BE49-F238E27FC236}">
                  <a16:creationId xmlns:a16="http://schemas.microsoft.com/office/drawing/2014/main" id="{E8B52D6F-4D0B-4814-A483-10A8A282DCF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05" y="1253"/>
              <a:ext cx="333" cy="6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" name="Text Box 23">
            <a:extLst>
              <a:ext uri="{FF2B5EF4-FFF2-40B4-BE49-F238E27FC236}">
                <a16:creationId xmlns:a16="http://schemas.microsoft.com/office/drawing/2014/main" id="{3048A23B-1367-4DB0-9C8B-9AB7497CA8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63888" y="2916460"/>
            <a:ext cx="5256584" cy="177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弃，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会意字。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甲骨文下边是两只手，中间为“其（簸箕）”。上部为“子（婴儿）”，“子”周围的几点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代表初生婴儿身上残留的胎液，整个字像人双手捧簸箕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把初生而死的婴儿抛弃掉的样子。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弃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本义指抛弃、丢掉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；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引申为废弃、违背之义。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9" name="Text Box 10">
            <a:extLst>
              <a:ext uri="{FF2B5EF4-FFF2-40B4-BE49-F238E27FC236}">
                <a16:creationId xmlns:a16="http://schemas.microsoft.com/office/drawing/2014/main" id="{62F3F66A-9E2A-42E2-901C-CE7C9958CB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7298" y="1881981"/>
            <a:ext cx="8604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panose="02010600030101010101" pitchFamily="2" charset="-122"/>
              </a:rPr>
              <a:t>qì</a:t>
            </a:r>
            <a:endParaRPr lang="en-US" altLang="zh-CN" sz="44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1218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0" grpId="0"/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6540</TotalTime>
  <Words>102</Words>
  <Application>Microsoft Office PowerPoint</Application>
  <PresentationFormat>全屏显示(16:9)</PresentationFormat>
  <Paragraphs>10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1317</cp:revision>
  <dcterms:created xsi:type="dcterms:W3CDTF">2011-03-21T09:38:00Z</dcterms:created>
  <dcterms:modified xsi:type="dcterms:W3CDTF">2026-07-09T00:16:41Z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