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01" r:id="rId2"/>
    <p:sldId id="402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tags" Target="../tags/tag6.xml"/><Relationship Id="rId7" Type="http://schemas.openxmlformats.org/officeDocument/2006/relationships/image" Target="../media/image11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0.jpeg"/><Relationship Id="rId11" Type="http://schemas.openxmlformats.org/officeDocument/2006/relationships/image" Target="../media/image9.jpe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14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6848897" y="915566"/>
            <a:ext cx="14954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0" dirty="0">
                <a:solidFill>
                  <a:srgbClr val="FF0000"/>
                </a:solidFill>
                <a:latin typeface="+mn-lt"/>
              </a:rPr>
              <a:t>g</a:t>
            </a:r>
            <a:r>
              <a:rPr lang="zh-CN" altLang="zh-CN" sz="4400" b="0" dirty="0">
                <a:solidFill>
                  <a:srgbClr val="FF0000"/>
                </a:solidFill>
                <a:latin typeface="+mn-lt"/>
              </a:rPr>
              <a:t>ǒ</a:t>
            </a:r>
            <a:r>
              <a:rPr lang="en-US" altLang="zh-CN" sz="4400" b="0" dirty="0">
                <a:solidFill>
                  <a:srgbClr val="FF0000"/>
                </a:solidFill>
                <a:latin typeface="+mn-lt"/>
              </a:rPr>
              <a:t>ng</a:t>
            </a:r>
          </a:p>
        </p:txBody>
      </p:sp>
      <p:sp>
        <p:nvSpPr>
          <p:cNvPr id="4" name="Rectangle 15"/>
          <p:cNvSpPr>
            <a:spLocks noChangeArrowheads="1"/>
          </p:cNvSpPr>
          <p:nvPr/>
        </p:nvSpPr>
        <p:spPr bwMode="auto">
          <a:xfrm>
            <a:off x="359717" y="289175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zh-CN" sz="1800"/>
          </a:p>
        </p:txBody>
      </p:sp>
      <p:sp>
        <p:nvSpPr>
          <p:cNvPr id="5" name="Text Box 24"/>
          <p:cNvSpPr txBox="1">
            <a:spLocks noChangeArrowheads="1"/>
          </p:cNvSpPr>
          <p:nvPr/>
        </p:nvSpPr>
        <p:spPr bwMode="auto">
          <a:xfrm>
            <a:off x="4907148" y="3244180"/>
            <a:ext cx="31932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廾，描绘的是两只手并拢、用来捧物体的样子。</a:t>
            </a:r>
          </a:p>
        </p:txBody>
      </p:sp>
      <p:sp>
        <p:nvSpPr>
          <p:cNvPr id="6" name="Text Box 16"/>
          <p:cNvSpPr txBox="1">
            <a:spLocks noChangeArrowheads="1"/>
          </p:cNvSpPr>
          <p:nvPr/>
        </p:nvSpPr>
        <p:spPr bwMode="auto">
          <a:xfrm>
            <a:off x="1691680" y="683573"/>
            <a:ext cx="338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向上的“双手”：</a:t>
            </a:r>
            <a:r>
              <a:rPr lang="zh-CN" altLang="zh-CN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廾</a:t>
            </a:r>
            <a:endParaRPr lang="zh-CN" altLang="en-US" sz="20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" name="Text Box 24"/>
          <p:cNvSpPr txBox="1">
            <a:spLocks noChangeArrowheads="1"/>
          </p:cNvSpPr>
          <p:nvPr/>
        </p:nvSpPr>
        <p:spPr bwMode="auto">
          <a:xfrm>
            <a:off x="4907147" y="3777302"/>
            <a:ext cx="326525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“廾”作偏旁的汉字，字义大都与两只手的动作、行为有关。如“开、弃、戒”等</a:t>
            </a:r>
            <a:r>
              <a:rPr lang="zh-CN" altLang="zh-CN" sz="1400" b="0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。</a:t>
            </a:r>
          </a:p>
        </p:txBody>
      </p:sp>
      <p:grpSp>
        <p:nvGrpSpPr>
          <p:cNvPr id="8" name="组合 16"/>
          <p:cNvGrpSpPr>
            <a:grpSpLocks/>
          </p:cNvGrpSpPr>
          <p:nvPr/>
        </p:nvGrpSpPr>
        <p:grpSpPr bwMode="auto">
          <a:xfrm>
            <a:off x="3707904" y="1602606"/>
            <a:ext cx="1006475" cy="1473200"/>
            <a:chOff x="3083020" y="1340888"/>
            <a:chExt cx="1006475" cy="1472162"/>
          </a:xfrm>
        </p:grpSpPr>
        <p:sp>
          <p:nvSpPr>
            <p:cNvPr id="9" name="Text Box 14"/>
            <p:cNvSpPr txBox="1">
              <a:spLocks noChangeArrowheads="1"/>
            </p:cNvSpPr>
            <p:nvPr/>
          </p:nvSpPr>
          <p:spPr bwMode="auto">
            <a:xfrm>
              <a:off x="308302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10" name="图片 28696" descr="廾_甲骨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0994" y="134088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5"/>
          <p:cNvGrpSpPr>
            <a:grpSpLocks/>
          </p:cNvGrpSpPr>
          <p:nvPr/>
        </p:nvGrpSpPr>
        <p:grpSpPr bwMode="auto">
          <a:xfrm>
            <a:off x="4666084" y="1675631"/>
            <a:ext cx="1084263" cy="1400175"/>
            <a:chOff x="4074034" y="1412888"/>
            <a:chExt cx="1083790" cy="1400162"/>
          </a:xfrm>
        </p:grpSpPr>
        <p:sp>
          <p:nvSpPr>
            <p:cNvPr id="12" name="Text Box 15"/>
            <p:cNvSpPr txBox="1">
              <a:spLocks noChangeArrowheads="1"/>
            </p:cNvSpPr>
            <p:nvPr/>
          </p:nvSpPr>
          <p:spPr bwMode="auto">
            <a:xfrm>
              <a:off x="411269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3" name="图片 17426" descr="廾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74034" y="1412888"/>
              <a:ext cx="1083790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2"/>
          <p:cNvGrpSpPr>
            <a:grpSpLocks/>
          </p:cNvGrpSpPr>
          <p:nvPr/>
        </p:nvGrpSpPr>
        <p:grpSpPr bwMode="auto">
          <a:xfrm>
            <a:off x="2317881" y="3147814"/>
            <a:ext cx="1279525" cy="1400175"/>
            <a:chOff x="6380685" y="1412888"/>
            <a:chExt cx="1279200" cy="1400162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651704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9" name="图片 17428" descr="廾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0685" y="1412888"/>
              <a:ext cx="1279200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组合 11"/>
          <p:cNvGrpSpPr>
            <a:grpSpLocks/>
          </p:cNvGrpSpPr>
          <p:nvPr/>
        </p:nvGrpSpPr>
        <p:grpSpPr bwMode="auto">
          <a:xfrm>
            <a:off x="3607941" y="3075806"/>
            <a:ext cx="1108075" cy="1471613"/>
            <a:chOff x="7698582" y="1340888"/>
            <a:chExt cx="1108421" cy="1472162"/>
          </a:xfrm>
        </p:grpSpPr>
        <p:sp>
          <p:nvSpPr>
            <p:cNvPr id="21" name="Text Box 16"/>
            <p:cNvSpPr txBox="1">
              <a:spLocks noChangeArrowheads="1"/>
            </p:cNvSpPr>
            <p:nvPr/>
          </p:nvSpPr>
          <p:spPr bwMode="auto">
            <a:xfrm>
              <a:off x="7749555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22" name="图片 17427" descr="廾_楷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98582" y="1340888"/>
              <a:ext cx="110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" name="组合 14"/>
          <p:cNvGrpSpPr>
            <a:grpSpLocks/>
          </p:cNvGrpSpPr>
          <p:nvPr/>
        </p:nvGrpSpPr>
        <p:grpSpPr bwMode="auto">
          <a:xfrm>
            <a:off x="5702052" y="1586731"/>
            <a:ext cx="1006475" cy="1489075"/>
            <a:chOff x="5028044" y="1340888"/>
            <a:chExt cx="1006475" cy="1488558"/>
          </a:xfrm>
        </p:grpSpPr>
        <p:pic>
          <p:nvPicPr>
            <p:cNvPr id="24" name="图片 28698" descr="廾_篆书1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7597" y="1340888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 Box 16"/>
            <p:cNvSpPr txBox="1">
              <a:spLocks noChangeArrowheads="1"/>
            </p:cNvSpPr>
            <p:nvPr/>
          </p:nvSpPr>
          <p:spPr bwMode="auto">
            <a:xfrm>
              <a:off x="5028044" y="249289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</p:grpSp>
      <p:pic>
        <p:nvPicPr>
          <p:cNvPr id="26" name="图片 4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916" y="1442368"/>
            <a:ext cx="1850007" cy="144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6228184" y="1323876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zh-CN" sz="12000" b="1" dirty="0">
                <a:solidFill>
                  <a:srgbClr val="FF0000"/>
                </a:solidFill>
                <a:latin typeface="宋体" panose="02010600030101010101" pitchFamily="2" charset="-122"/>
              </a:rPr>
              <a:t>廾</a:t>
            </a:r>
            <a:endParaRPr lang="zh-CN" altLang="en-US" sz="120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cxnSp>
        <p:nvCxnSpPr>
          <p:cNvPr id="28" name="直接连接符 27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2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777868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6426785" y="1016566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开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7183229" y="483518"/>
            <a:ext cx="12239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kāi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-396875" y="2460526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zh-CN"/>
          </a:p>
        </p:txBody>
      </p:sp>
      <p:sp>
        <p:nvSpPr>
          <p:cNvPr id="6" name="Text Box 24"/>
          <p:cNvSpPr txBox="1">
            <a:spLocks noChangeArrowheads="1"/>
          </p:cNvSpPr>
          <p:nvPr/>
        </p:nvSpPr>
        <p:spPr bwMode="auto">
          <a:xfrm>
            <a:off x="3995935" y="2827239"/>
            <a:ext cx="451610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开，会意字，由“門（门）、廾、一（门闩）”三个部件组成。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字形，两边是两扇门，中间一横是门闩，下面是一双手。用两只手打开门闩，表示开门的意思。繁体字“開”简化后写作“开”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</a:p>
        </p:txBody>
      </p:sp>
      <p:pic>
        <p:nvPicPr>
          <p:cNvPr id="7" name="Picture 2" descr="F:\10校本课程_汉字奥秘\20120317汉字奥秘_特色课程\汉字奥秘\04二下\门\图片资料\门闩03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3" y="2714564"/>
            <a:ext cx="2160241" cy="15980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8" name="组合 13"/>
          <p:cNvGrpSpPr>
            <a:grpSpLocks/>
          </p:cNvGrpSpPr>
          <p:nvPr/>
        </p:nvGrpSpPr>
        <p:grpSpPr bwMode="auto">
          <a:xfrm>
            <a:off x="2213054" y="987268"/>
            <a:ext cx="1006475" cy="1471613"/>
            <a:chOff x="3399848" y="1340888"/>
            <a:chExt cx="1006475" cy="1472162"/>
          </a:xfrm>
        </p:grpSpPr>
        <p:sp>
          <p:nvSpPr>
            <p:cNvPr id="9" name="Text Box 14"/>
            <p:cNvSpPr txBox="1">
              <a:spLocks noChangeArrowheads="1"/>
            </p:cNvSpPr>
            <p:nvPr/>
          </p:nvSpPr>
          <p:spPr bwMode="auto">
            <a:xfrm>
              <a:off x="339984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古文字</a:t>
              </a:r>
            </a:p>
          </p:txBody>
        </p:sp>
        <p:pic>
          <p:nvPicPr>
            <p:cNvPr id="10" name="图片 19457" descr="开_古文字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401" y="1340888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2"/>
          <p:cNvGrpSpPr>
            <a:grpSpLocks/>
          </p:cNvGrpSpPr>
          <p:nvPr/>
        </p:nvGrpSpPr>
        <p:grpSpPr bwMode="auto">
          <a:xfrm>
            <a:off x="3278267" y="987268"/>
            <a:ext cx="1006475" cy="1471613"/>
            <a:chOff x="5076478" y="1340888"/>
            <a:chExt cx="1006475" cy="1472162"/>
          </a:xfrm>
        </p:grpSpPr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507647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3" name="图片 19458" descr="开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6031" y="1340888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1"/>
          <p:cNvGrpSpPr>
            <a:grpSpLocks/>
          </p:cNvGrpSpPr>
          <p:nvPr/>
        </p:nvGrpSpPr>
        <p:grpSpPr bwMode="auto">
          <a:xfrm>
            <a:off x="4345067" y="1077756"/>
            <a:ext cx="1409700" cy="1381125"/>
            <a:chOff x="5881387" y="1430888"/>
            <a:chExt cx="1410000" cy="1382162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608315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6" name="图片 17431" descr="开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1387" y="1430888"/>
              <a:ext cx="1410000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0"/>
          <p:cNvGrpSpPr>
            <a:grpSpLocks/>
          </p:cNvGrpSpPr>
          <p:nvPr/>
        </p:nvGrpSpPr>
        <p:grpSpPr bwMode="auto">
          <a:xfrm>
            <a:off x="5813504" y="987268"/>
            <a:ext cx="1006475" cy="1471613"/>
            <a:chOff x="7538256" y="1340888"/>
            <a:chExt cx="1006475" cy="1472162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7538256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19" name="图片 17434" descr="开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2546" y="1340888"/>
              <a:ext cx="93789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20" name="直接连接符 19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4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6481350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6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6268</TotalTime>
  <Words>161</Words>
  <Application>Microsoft Office PowerPoint</Application>
  <PresentationFormat>全屏显示(16:9)</PresentationFormat>
  <Paragraphs>25</Paragraphs>
  <Slides>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1279</cp:revision>
  <dcterms:created xsi:type="dcterms:W3CDTF">2011-03-21T09:38:00Z</dcterms:created>
  <dcterms:modified xsi:type="dcterms:W3CDTF">2026-07-08T08:31:58Z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