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428" r:id="rId2"/>
    <p:sldId id="429" r:id="rId3"/>
    <p:sldId id="430" r:id="rId4"/>
    <p:sldId id="431" r:id="rId5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3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4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tags" Target="../tags/tag6.xml"/><Relationship Id="rId7" Type="http://schemas.openxmlformats.org/officeDocument/2006/relationships/image" Target="../media/image11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tags" Target="../tags/tag9.xml"/><Relationship Id="rId7" Type="http://schemas.openxmlformats.org/officeDocument/2006/relationships/image" Target="../media/image14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3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9.jpeg"/><Relationship Id="rId3" Type="http://schemas.openxmlformats.org/officeDocument/2006/relationships/tags" Target="../tags/tag12.xml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notesSlide" Target="../notesSlides/notesSlide4.xml"/><Relationship Id="rId10" Type="http://schemas.openxmlformats.org/officeDocument/2006/relationships/image" Target="../media/image20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6659686" y="1235100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豕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416923" y="771550"/>
            <a:ext cx="12239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shǐ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5054683" y="3471218"/>
            <a:ext cx="3279437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豕，象形字。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甲骨文字形，描绘的是一只猪的样子：长长的嘴，大肚子，四只脚，有尾巴。本义指的是猪。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5" name="Picture 13" descr="F:\10校本课程_汉字奥秘\20120317汉字奥秘_特色课程\汉字奥秘\10第十讲：会意字_家牢\豕\猪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491630"/>
            <a:ext cx="1703135" cy="1603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11"/>
          <p:cNvGrpSpPr>
            <a:grpSpLocks/>
          </p:cNvGrpSpPr>
          <p:nvPr/>
        </p:nvGrpSpPr>
        <p:grpSpPr bwMode="auto">
          <a:xfrm>
            <a:off x="4024213" y="1675160"/>
            <a:ext cx="1006475" cy="1473200"/>
            <a:chOff x="3563938" y="1340888"/>
            <a:chExt cx="1006475" cy="1472162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" name="图片 39970" descr="豕_甲骨文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8754" y="1340888"/>
              <a:ext cx="59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2"/>
          <p:cNvGrpSpPr>
            <a:grpSpLocks/>
          </p:cNvGrpSpPr>
          <p:nvPr/>
        </p:nvGrpSpPr>
        <p:grpSpPr bwMode="auto">
          <a:xfrm>
            <a:off x="5092601" y="1675160"/>
            <a:ext cx="1006475" cy="1473200"/>
            <a:chOff x="4631732" y="1340888"/>
            <a:chExt cx="1006475" cy="1472162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63173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1" name="Picture 11" descr="豕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1285" y="134088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157813" y="1675160"/>
            <a:ext cx="1006475" cy="1473200"/>
            <a:chOff x="5696607" y="1340888"/>
            <a:chExt cx="1006475" cy="1472162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69660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4" name="Picture 12" descr="豕_小篆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4581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2265363" y="3399210"/>
            <a:ext cx="1101725" cy="1292225"/>
            <a:chOff x="6506323" y="1520888"/>
            <a:chExt cx="1101175" cy="1292162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55367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7" name="图片 19476" descr="豕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6323" y="1520888"/>
              <a:ext cx="1101175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21"/>
          <p:cNvGrpSpPr>
            <a:grpSpLocks/>
          </p:cNvGrpSpPr>
          <p:nvPr/>
        </p:nvGrpSpPr>
        <p:grpSpPr bwMode="auto">
          <a:xfrm>
            <a:off x="3435350" y="3219822"/>
            <a:ext cx="1136650" cy="1471613"/>
            <a:chOff x="7725919" y="1340888"/>
            <a:chExt cx="1136842" cy="1472162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779110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20" name="图片 19477" descr="豕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5919" y="1340888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TextBox 2"/>
          <p:cNvSpPr txBox="1">
            <a:spLocks noChangeArrowheads="1"/>
          </p:cNvSpPr>
          <p:nvPr/>
        </p:nvSpPr>
        <p:spPr bwMode="auto">
          <a:xfrm>
            <a:off x="1711950" y="699542"/>
            <a:ext cx="473225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马牛羊，鸡犬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豕</a:t>
            </a:r>
            <a:r>
              <a:rPr lang="zh-CN" altLang="en-US" sz="20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此六畜，人所饲。</a:t>
            </a:r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9085202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1259086" y="243295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猪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2016323" y="1826533"/>
            <a:ext cx="12239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>
                <a:solidFill>
                  <a:srgbClr val="0000FF"/>
                </a:solidFill>
                <a:ea typeface="仿宋_GB2312" charset="-122"/>
              </a:rPr>
              <a:t> </a:t>
            </a: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zh</a:t>
            </a:r>
            <a:r>
              <a:rPr lang="zh-CN" altLang="zh-CN" sz="4400" b="1" dirty="0">
                <a:solidFill>
                  <a:srgbClr val="FF0000"/>
                </a:solidFill>
                <a:latin typeface="宋体" pitchFamily="2" charset="-122"/>
              </a:rPr>
              <a:t>ū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3419872" y="3291830"/>
            <a:ext cx="4752354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猪，形声字，由“豕、者”组成。豕，形旁，表示字义与“豕”有关；者，声旁，表示读音。“</a:t>
            </a:r>
            <a:r>
              <a:rPr lang="zh-TW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豬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”简化后写作“猪”，最初表示“小猪”的意思。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5" name="组合 9"/>
          <p:cNvGrpSpPr>
            <a:grpSpLocks/>
          </p:cNvGrpSpPr>
          <p:nvPr/>
        </p:nvGrpSpPr>
        <p:grpSpPr bwMode="auto">
          <a:xfrm>
            <a:off x="6156325" y="1620069"/>
            <a:ext cx="1006475" cy="1455737"/>
            <a:chOff x="5868988" y="1356370"/>
            <a:chExt cx="1006475" cy="1456680"/>
          </a:xfrm>
        </p:grpSpPr>
        <p:sp>
          <p:nvSpPr>
            <p:cNvPr id="6" name="Text Box 16"/>
            <p:cNvSpPr txBox="1">
              <a:spLocks noChangeArrowheads="1"/>
            </p:cNvSpPr>
            <p:nvPr/>
          </p:nvSpPr>
          <p:spPr bwMode="auto">
            <a:xfrm>
              <a:off x="58689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7" name="图片 39945" descr="猪_篆书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8541" y="1356370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7164288" y="1620069"/>
            <a:ext cx="1108075" cy="1455737"/>
            <a:chOff x="7368122" y="1356370"/>
            <a:chExt cx="1108421" cy="1456680"/>
          </a:xfrm>
        </p:grpSpPr>
        <p:sp>
          <p:nvSpPr>
            <p:cNvPr id="9" name="Text Box 16"/>
            <p:cNvSpPr txBox="1">
              <a:spLocks noChangeArrowheads="1"/>
            </p:cNvSpPr>
            <p:nvPr/>
          </p:nvSpPr>
          <p:spPr bwMode="auto">
            <a:xfrm>
              <a:off x="741909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10" name="图片 19478" descr="猪_楷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8122" y="1356370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8" descr="G:\00各种申报材料\2020\《汉字奥秘》电子教材\《汉字奥秘》（二年级）202005\《汉字奥秘》（二年级 上）\02-01-11 大猪与小猪：豕、猪\豕资料\小猪0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7" y="1329418"/>
            <a:ext cx="2644775" cy="18061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2"/>
          <p:cNvSpPr txBox="1">
            <a:spLocks noChangeArrowheads="1"/>
          </p:cNvSpPr>
          <p:nvPr/>
        </p:nvSpPr>
        <p:spPr bwMode="auto">
          <a:xfrm>
            <a:off x="1722009" y="699542"/>
            <a:ext cx="453573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马牛羊，鸡犬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豕</a:t>
            </a:r>
            <a:r>
              <a:rPr lang="zh-CN" altLang="en-US" sz="2000" b="1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此六畜，人所饲。</a:t>
            </a:r>
          </a:p>
        </p:txBody>
      </p:sp>
      <p:cxnSp>
        <p:nvCxnSpPr>
          <p:cNvPr id="13" name="直接连接符 12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7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482318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家_6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1253161"/>
            <a:ext cx="2592288" cy="3118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9"/>
          <p:cNvSpPr txBox="1">
            <a:spLocks noChangeArrowheads="1"/>
          </p:cNvSpPr>
          <p:nvPr/>
        </p:nvSpPr>
        <p:spPr bwMode="auto">
          <a:xfrm>
            <a:off x="1907704" y="1202655"/>
            <a:ext cx="3312368" cy="32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干栏：在木（竹）柱底架上建筑的高出地面的房屋。中国古代史书中又有干栏、干兰、高栏、阁栏和葛栏等名，应该是由壮侗民族语言转译而来的音变。干，壮侗语中意思是稻梗、木棍；栏，壮侗语中意思是房屋。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干栏式建筑主要分布于我国的长江流域以南以及东南亚，在内蒙古自治区、黑龙江省北部，苏联西伯利亚和日本等地都有类似的建筑。    </a:t>
            </a:r>
          </a:p>
        </p:txBody>
      </p:sp>
      <p:pic>
        <p:nvPicPr>
          <p:cNvPr id="4" name="Picture 20" descr="家_5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8979" y="2149255"/>
            <a:ext cx="3033461" cy="22226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1" descr="家_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417" y="1995686"/>
            <a:ext cx="3259194" cy="21743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0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82126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6810150" y="1339875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家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416130" y="699542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jiā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4" name="Text Box 27"/>
          <p:cNvSpPr txBox="1">
            <a:spLocks noChangeArrowheads="1"/>
          </p:cNvSpPr>
          <p:nvPr/>
        </p:nvSpPr>
        <p:spPr bwMode="auto">
          <a:xfrm>
            <a:off x="3925961" y="3074640"/>
            <a:ext cx="302480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家，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会意字。甲骨文、金文由“宀、豕”组成。宀（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mi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á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n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），表示与房子有关；豕，指猪。家，本义是指家室、家庭，又指家族。</a:t>
            </a:r>
            <a:endParaRPr lang="en-US" altLang="zh-CN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6" name="组合 10"/>
          <p:cNvGrpSpPr>
            <a:grpSpLocks/>
          </p:cNvGrpSpPr>
          <p:nvPr/>
        </p:nvGrpSpPr>
        <p:grpSpPr bwMode="auto">
          <a:xfrm>
            <a:off x="4067944" y="1460177"/>
            <a:ext cx="1006475" cy="1471613"/>
            <a:chOff x="3471971" y="1340888"/>
            <a:chExt cx="1006475" cy="1472162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47197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" name="图片 21529" descr="家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8366" y="134088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1"/>
          <p:cNvGrpSpPr>
            <a:grpSpLocks/>
          </p:cNvGrpSpPr>
          <p:nvPr/>
        </p:nvGrpSpPr>
        <p:grpSpPr bwMode="auto">
          <a:xfrm>
            <a:off x="5012507" y="1460177"/>
            <a:ext cx="1006475" cy="1471613"/>
            <a:chOff x="4416582" y="1340888"/>
            <a:chExt cx="1006475" cy="1472162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41658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1" name="图片 21530" descr="家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5082" y="1340888"/>
              <a:ext cx="90947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4"/>
          <p:cNvGrpSpPr>
            <a:grpSpLocks/>
          </p:cNvGrpSpPr>
          <p:nvPr/>
        </p:nvGrpSpPr>
        <p:grpSpPr bwMode="auto">
          <a:xfrm>
            <a:off x="6041207" y="1460177"/>
            <a:ext cx="1006475" cy="1471613"/>
            <a:chOff x="5444474" y="1340888"/>
            <a:chExt cx="1006475" cy="1472162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444474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4" name="图片 21531" descr="家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2448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3"/>
          <p:cNvGrpSpPr>
            <a:grpSpLocks/>
          </p:cNvGrpSpPr>
          <p:nvPr/>
        </p:nvGrpSpPr>
        <p:grpSpPr bwMode="auto">
          <a:xfrm>
            <a:off x="1691680" y="3255615"/>
            <a:ext cx="1006475" cy="1292225"/>
            <a:chOff x="6300787" y="1520888"/>
            <a:chExt cx="1006475" cy="1292162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30078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7" name="图片 19480" descr="家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1392" y="1520888"/>
              <a:ext cx="985265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2"/>
          <p:cNvGrpSpPr>
            <a:grpSpLocks/>
          </p:cNvGrpSpPr>
          <p:nvPr/>
        </p:nvGrpSpPr>
        <p:grpSpPr bwMode="auto">
          <a:xfrm>
            <a:off x="2758480" y="3074640"/>
            <a:ext cx="1023937" cy="1473200"/>
            <a:chOff x="7666407" y="1340888"/>
            <a:chExt cx="1023158" cy="1472162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767474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楷书</a:t>
              </a:r>
            </a:p>
          </p:txBody>
        </p:sp>
        <p:pic>
          <p:nvPicPr>
            <p:cNvPr id="20" name="图片 19481" descr="家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6407" y="1340888"/>
              <a:ext cx="102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图片 37" descr="G:\00各种申报材料\2020\20200611《汉字奥秘》\02插图资料\第二册修改20200713\改017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132" y="1059582"/>
            <a:ext cx="2100411" cy="1688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 descr="C:\Users\liwanli9503\Desktop\庭院+猪圈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761" y="3219822"/>
            <a:ext cx="1975867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457595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6262</TotalTime>
  <Words>343</Words>
  <Application>Microsoft Office PowerPoint</Application>
  <PresentationFormat>全屏显示(16:9)</PresentationFormat>
  <Paragraphs>41</Paragraphs>
  <Slides>4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2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1273</cp:revision>
  <dcterms:created xsi:type="dcterms:W3CDTF">2011-03-21T09:38:00Z</dcterms:created>
  <dcterms:modified xsi:type="dcterms:W3CDTF">2026-07-08T08:36:50Z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