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28" r:id="rId2"/>
    <p:sldId id="429" r:id="rId3"/>
    <p:sldId id="376" r:id="rId4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0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tags" Target="../tags/tag6.xml"/><Relationship Id="rId7" Type="http://schemas.openxmlformats.org/officeDocument/2006/relationships/image" Target="../media/image11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0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tags" Target="../tags/tag9.xml"/><Relationship Id="rId7" Type="http://schemas.openxmlformats.org/officeDocument/2006/relationships/image" Target="../media/image14.png"/><Relationship Id="rId12" Type="http://schemas.openxmlformats.org/officeDocument/2006/relationships/image" Target="../media/image9.jpe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3.png"/><Relationship Id="rId11" Type="http://schemas.openxmlformats.org/officeDocument/2006/relationships/image" Target="../media/image18.jpeg"/><Relationship Id="rId5" Type="http://schemas.openxmlformats.org/officeDocument/2006/relationships/hyperlink" Target="http://hzdam.qmxgk.com/jxal.htm" TargetMode="External"/><Relationship Id="rId10" Type="http://schemas.openxmlformats.org/officeDocument/2006/relationships/image" Target="../media/image17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6659686" y="1235100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豕</a:t>
            </a: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7416923" y="771550"/>
            <a:ext cx="122396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shǐ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5054683" y="3471218"/>
            <a:ext cx="3279437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豕，象形字。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甲骨文字形，描绘的是一只猪的样子：长长的嘴，大肚子，四只脚，有尾巴。本义指的是猪。</a:t>
            </a:r>
            <a:endParaRPr lang="zh-CN" altLang="en-US" sz="1400" b="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5" name="Picture 13" descr="F:\10校本课程_汉字奥秘\20120317汉字奥秘_特色课程\汉字奥秘\10第十讲：会意字_家牢\豕\猪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491630"/>
            <a:ext cx="1703135" cy="1603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组合 11"/>
          <p:cNvGrpSpPr>
            <a:grpSpLocks/>
          </p:cNvGrpSpPr>
          <p:nvPr/>
        </p:nvGrpSpPr>
        <p:grpSpPr bwMode="auto">
          <a:xfrm>
            <a:off x="4024213" y="1675160"/>
            <a:ext cx="1006475" cy="1473200"/>
            <a:chOff x="3563938" y="1340888"/>
            <a:chExt cx="1006475" cy="1472162"/>
          </a:xfrm>
        </p:grpSpPr>
        <p:sp>
          <p:nvSpPr>
            <p:cNvPr id="7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8" name="图片 39970" descr="豕_甲骨文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8754" y="1340888"/>
              <a:ext cx="59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12"/>
          <p:cNvGrpSpPr>
            <a:grpSpLocks/>
          </p:cNvGrpSpPr>
          <p:nvPr/>
        </p:nvGrpSpPr>
        <p:grpSpPr bwMode="auto">
          <a:xfrm>
            <a:off x="5092601" y="1675160"/>
            <a:ext cx="1006475" cy="1473200"/>
            <a:chOff x="4631732" y="1340888"/>
            <a:chExt cx="1006475" cy="1472162"/>
          </a:xfrm>
        </p:grpSpPr>
        <p:sp>
          <p:nvSpPr>
            <p:cNvPr id="10" name="Text Box 15"/>
            <p:cNvSpPr txBox="1">
              <a:spLocks noChangeArrowheads="1"/>
            </p:cNvSpPr>
            <p:nvPr/>
          </p:nvSpPr>
          <p:spPr bwMode="auto">
            <a:xfrm>
              <a:off x="4631732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1" name="Picture 11" descr="豕_金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1285" y="1340888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13"/>
          <p:cNvGrpSpPr>
            <a:grpSpLocks/>
          </p:cNvGrpSpPr>
          <p:nvPr/>
        </p:nvGrpSpPr>
        <p:grpSpPr bwMode="auto">
          <a:xfrm>
            <a:off x="6157813" y="1675160"/>
            <a:ext cx="1006475" cy="1473200"/>
            <a:chOff x="5696607" y="1340888"/>
            <a:chExt cx="1006475" cy="1472162"/>
          </a:xfrm>
        </p:grpSpPr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5696607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4" name="Picture 12" descr="豕_小篆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4581" y="1340888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2265363" y="3399210"/>
            <a:ext cx="1101725" cy="1292225"/>
            <a:chOff x="6506323" y="1520888"/>
            <a:chExt cx="1101175" cy="1292162"/>
          </a:xfrm>
        </p:grpSpPr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6553673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7" name="图片 19476" descr="豕_隶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6323" y="1520888"/>
              <a:ext cx="1101175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21"/>
          <p:cNvGrpSpPr>
            <a:grpSpLocks/>
          </p:cNvGrpSpPr>
          <p:nvPr/>
        </p:nvGrpSpPr>
        <p:grpSpPr bwMode="auto">
          <a:xfrm>
            <a:off x="3435350" y="3219822"/>
            <a:ext cx="1136650" cy="1471613"/>
            <a:chOff x="7725919" y="1340888"/>
            <a:chExt cx="1136842" cy="1472162"/>
          </a:xfrm>
        </p:grpSpPr>
        <p:sp>
          <p:nvSpPr>
            <p:cNvPr id="19" name="Text Box 16"/>
            <p:cNvSpPr txBox="1">
              <a:spLocks noChangeArrowheads="1"/>
            </p:cNvSpPr>
            <p:nvPr/>
          </p:nvSpPr>
          <p:spPr bwMode="auto">
            <a:xfrm>
              <a:off x="7791103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20" name="图片 19477" descr="豕_楷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25919" y="1340888"/>
              <a:ext cx="113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1" name="TextBox 2"/>
          <p:cNvSpPr txBox="1">
            <a:spLocks noChangeArrowheads="1"/>
          </p:cNvSpPr>
          <p:nvPr/>
        </p:nvSpPr>
        <p:spPr bwMode="auto">
          <a:xfrm>
            <a:off x="1711950" y="699542"/>
            <a:ext cx="473225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马牛羊，鸡犬</a:t>
            </a:r>
            <a:r>
              <a:rPr lang="zh-CN" altLang="en-US" sz="2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豕</a:t>
            </a:r>
            <a:r>
              <a:rPr lang="zh-CN" altLang="en-US" sz="2000" b="1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，</a:t>
            </a:r>
            <a:r>
              <a:rPr lang="zh-CN" altLang="en-US" sz="2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此六畜，人所饲。</a:t>
            </a:r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7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9085202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4" grpId="0" autoUpdateAnimBg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1259086" y="2432958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猪</a:t>
            </a: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2016323" y="1826533"/>
            <a:ext cx="122396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>
                <a:solidFill>
                  <a:srgbClr val="0000FF"/>
                </a:solidFill>
                <a:ea typeface="仿宋_GB2312" charset="-122"/>
              </a:rPr>
              <a:t> </a:t>
            </a: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zh</a:t>
            </a:r>
            <a:r>
              <a:rPr lang="zh-CN" altLang="zh-CN" sz="4400" b="1" dirty="0">
                <a:solidFill>
                  <a:srgbClr val="FF0000"/>
                </a:solidFill>
                <a:latin typeface="宋体" pitchFamily="2" charset="-122"/>
              </a:rPr>
              <a:t>ū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3419872" y="3291830"/>
            <a:ext cx="4752354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猪，形声字，由“豕、者”组成。豕，形旁，表示字义与“豕”有关；者，声旁，表示读音。“</a:t>
            </a:r>
            <a:r>
              <a:rPr lang="zh-TW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豬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”简化后写作“猪”，最初表示“小猪”的意思。</a:t>
            </a:r>
            <a:endParaRPr lang="zh-CN" altLang="en-US" sz="1400" b="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5" name="组合 9"/>
          <p:cNvGrpSpPr>
            <a:grpSpLocks/>
          </p:cNvGrpSpPr>
          <p:nvPr/>
        </p:nvGrpSpPr>
        <p:grpSpPr bwMode="auto">
          <a:xfrm>
            <a:off x="6156325" y="1620069"/>
            <a:ext cx="1006475" cy="1455737"/>
            <a:chOff x="5868988" y="1356370"/>
            <a:chExt cx="1006475" cy="1456680"/>
          </a:xfrm>
        </p:grpSpPr>
        <p:sp>
          <p:nvSpPr>
            <p:cNvPr id="6" name="Text Box 16"/>
            <p:cNvSpPr txBox="1">
              <a:spLocks noChangeArrowheads="1"/>
            </p:cNvSpPr>
            <p:nvPr/>
          </p:nvSpPr>
          <p:spPr bwMode="auto">
            <a:xfrm>
              <a:off x="586898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7" name="图片 39945" descr="猪_篆书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88541" y="1356370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组合 10"/>
          <p:cNvGrpSpPr>
            <a:grpSpLocks/>
          </p:cNvGrpSpPr>
          <p:nvPr/>
        </p:nvGrpSpPr>
        <p:grpSpPr bwMode="auto">
          <a:xfrm>
            <a:off x="7164288" y="1620069"/>
            <a:ext cx="1108075" cy="1455737"/>
            <a:chOff x="7368122" y="1356370"/>
            <a:chExt cx="1108421" cy="1456680"/>
          </a:xfrm>
        </p:grpSpPr>
        <p:sp>
          <p:nvSpPr>
            <p:cNvPr id="9" name="Text Box 16"/>
            <p:cNvSpPr txBox="1">
              <a:spLocks noChangeArrowheads="1"/>
            </p:cNvSpPr>
            <p:nvPr/>
          </p:nvSpPr>
          <p:spPr bwMode="auto">
            <a:xfrm>
              <a:off x="7419095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10" name="图片 19478" descr="猪_楷书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68122" y="1356370"/>
              <a:ext cx="110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Picture 8" descr="G:\00各种申报材料\2020\《汉字奥秘》电子教材\《汉字奥秘》（二年级）202005\《汉字奥秘》（二年级 上）\02-01-11 大猪与小猪：豕、猪\豕资料\小猪0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7" y="1329418"/>
            <a:ext cx="2644775" cy="18061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2"/>
          <p:cNvSpPr txBox="1">
            <a:spLocks noChangeArrowheads="1"/>
          </p:cNvSpPr>
          <p:nvPr/>
        </p:nvSpPr>
        <p:spPr bwMode="auto">
          <a:xfrm>
            <a:off x="1722009" y="699542"/>
            <a:ext cx="453573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马牛羊，鸡犬</a:t>
            </a:r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豕</a:t>
            </a:r>
            <a:r>
              <a:rPr lang="zh-CN" altLang="en-US" sz="2000" b="1" dirty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sz="20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此六畜，人所饲。</a:t>
            </a:r>
          </a:p>
        </p:txBody>
      </p:sp>
      <p:cxnSp>
        <p:nvCxnSpPr>
          <p:cNvPr id="13" name="直接连接符 12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7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4823182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8"/>
          <p:cNvSpPr txBox="1">
            <a:spLocks noChangeArrowheads="1"/>
          </p:cNvSpPr>
          <p:nvPr/>
        </p:nvSpPr>
        <p:spPr bwMode="auto">
          <a:xfrm>
            <a:off x="4764089" y="3069333"/>
            <a:ext cx="384036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逐，会意字。甲骨文字形，上边是一只猪（豕）或者鹿，下边是一只脚（止），表示追赶野兽的意思。逐，本义为追赶。引申为“驱逐、放逐”，后来表示“竞争、追求”等意思。</a:t>
            </a:r>
          </a:p>
        </p:txBody>
      </p:sp>
      <p:pic>
        <p:nvPicPr>
          <p:cNvPr id="2068" name="Picture 20" descr="逐_图片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588" y="1209676"/>
            <a:ext cx="2636837" cy="16323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198" name="组合 12"/>
          <p:cNvGrpSpPr>
            <a:grpSpLocks/>
          </p:cNvGrpSpPr>
          <p:nvPr/>
        </p:nvGrpSpPr>
        <p:grpSpPr bwMode="auto">
          <a:xfrm>
            <a:off x="4764089" y="1491630"/>
            <a:ext cx="1006475" cy="1411344"/>
            <a:chOff x="2627784" y="1063007"/>
            <a:chExt cx="1006475" cy="1881138"/>
          </a:xfrm>
        </p:grpSpPr>
        <p:sp>
          <p:nvSpPr>
            <p:cNvPr id="8214" name="Text Box 14"/>
            <p:cNvSpPr txBox="1">
              <a:spLocks noChangeArrowheads="1"/>
            </p:cNvSpPr>
            <p:nvPr/>
          </p:nvSpPr>
          <p:spPr bwMode="auto">
            <a:xfrm>
              <a:off x="2627784" y="2492897"/>
              <a:ext cx="1006475" cy="451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8215" name="图片 2105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0087" y="1063007"/>
              <a:ext cx="681869" cy="143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199" name="组合 13"/>
          <p:cNvGrpSpPr>
            <a:grpSpLocks/>
          </p:cNvGrpSpPr>
          <p:nvPr/>
        </p:nvGrpSpPr>
        <p:grpSpPr bwMode="auto">
          <a:xfrm>
            <a:off x="5795252" y="1491630"/>
            <a:ext cx="1006475" cy="1398432"/>
            <a:chOff x="3573001" y="1062805"/>
            <a:chExt cx="1006475" cy="1865270"/>
          </a:xfrm>
        </p:grpSpPr>
        <p:sp>
          <p:nvSpPr>
            <p:cNvPr id="8212" name="Text Box 14"/>
            <p:cNvSpPr txBox="1">
              <a:spLocks noChangeArrowheads="1"/>
            </p:cNvSpPr>
            <p:nvPr/>
          </p:nvSpPr>
          <p:spPr bwMode="auto">
            <a:xfrm>
              <a:off x="3573001" y="2476502"/>
              <a:ext cx="1006475" cy="4515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8213" name="图片 28" descr="逐_甲骨文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9241" y="1062805"/>
              <a:ext cx="833995" cy="1440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0" name="组合 14"/>
          <p:cNvGrpSpPr>
            <a:grpSpLocks/>
          </p:cNvGrpSpPr>
          <p:nvPr/>
        </p:nvGrpSpPr>
        <p:grpSpPr bwMode="auto">
          <a:xfrm>
            <a:off x="6826415" y="1491630"/>
            <a:ext cx="1006475" cy="1398432"/>
            <a:chOff x="4739489" y="1062805"/>
            <a:chExt cx="1006475" cy="1865270"/>
          </a:xfrm>
        </p:grpSpPr>
        <p:sp>
          <p:nvSpPr>
            <p:cNvPr id="8210" name="Text Box 15"/>
            <p:cNvSpPr txBox="1">
              <a:spLocks noChangeArrowheads="1"/>
            </p:cNvSpPr>
            <p:nvPr/>
          </p:nvSpPr>
          <p:spPr bwMode="auto">
            <a:xfrm>
              <a:off x="4739489" y="2476502"/>
              <a:ext cx="1006475" cy="4515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8211" name="图片 2106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8866" y="1062805"/>
              <a:ext cx="947721" cy="1440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1" name="组合 22"/>
          <p:cNvGrpSpPr>
            <a:grpSpLocks/>
          </p:cNvGrpSpPr>
          <p:nvPr/>
        </p:nvGrpSpPr>
        <p:grpSpPr bwMode="auto">
          <a:xfrm>
            <a:off x="7857577" y="1491630"/>
            <a:ext cx="1023539" cy="1398432"/>
            <a:chOff x="5719884" y="1062805"/>
            <a:chExt cx="1023539" cy="1865270"/>
          </a:xfrm>
        </p:grpSpPr>
        <p:sp>
          <p:nvSpPr>
            <p:cNvPr id="8208" name="Text Box 16"/>
            <p:cNvSpPr txBox="1">
              <a:spLocks noChangeArrowheads="1"/>
            </p:cNvSpPr>
            <p:nvPr/>
          </p:nvSpPr>
          <p:spPr bwMode="auto">
            <a:xfrm>
              <a:off x="5728416" y="2476502"/>
              <a:ext cx="1006475" cy="4515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8209" name="图片 2107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9884" y="1062805"/>
              <a:ext cx="1023539" cy="1440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2" name="组合 23"/>
          <p:cNvGrpSpPr>
            <a:grpSpLocks/>
          </p:cNvGrpSpPr>
          <p:nvPr/>
        </p:nvGrpSpPr>
        <p:grpSpPr bwMode="auto">
          <a:xfrm>
            <a:off x="3289099" y="3028472"/>
            <a:ext cx="1354909" cy="1271470"/>
            <a:chOff x="6446284" y="1232672"/>
            <a:chExt cx="1354909" cy="1695211"/>
          </a:xfrm>
        </p:grpSpPr>
        <p:sp>
          <p:nvSpPr>
            <p:cNvPr id="8206" name="Text Box 16"/>
            <p:cNvSpPr txBox="1">
              <a:spLocks noChangeArrowheads="1"/>
            </p:cNvSpPr>
            <p:nvPr/>
          </p:nvSpPr>
          <p:spPr bwMode="auto">
            <a:xfrm>
              <a:off x="6620501" y="2476500"/>
              <a:ext cx="1006475" cy="451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8207" name="图片 19482" descr="逐_隶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6284" y="1232672"/>
              <a:ext cx="1354909" cy="11519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203" name="Rectangle 22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971054" y="2648982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逐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1728292" y="2139692"/>
            <a:ext cx="122396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zhú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24" name="Text Box 16"/>
          <p:cNvSpPr txBox="1">
            <a:spLocks noChangeArrowheads="1"/>
          </p:cNvSpPr>
          <p:nvPr/>
        </p:nvSpPr>
        <p:spPr bwMode="auto">
          <a:xfrm>
            <a:off x="1691680" y="627534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与“豕”有关的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会意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字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15234EB5-F40F-4668-B007-EACA10867D06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80318E88-A372-4391-B256-B38B8BB6C279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30">
            <a:extLst>
              <a:ext uri="{FF2B5EF4-FFF2-40B4-BE49-F238E27FC236}">
                <a16:creationId xmlns:a16="http://schemas.microsoft.com/office/drawing/2014/main" id="{40CED7EF-217B-48F0-A37D-EB688DD7F5FD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E1FE9277-A802-4860-8DD3-587F17CE03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0EA4EBB4-26A1-4839-830B-55E7B158E9DF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47182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2057" grpId="0" autoUpdateAnimBg="0"/>
      <p:bldP spid="2058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6263</TotalTime>
  <Words>228</Words>
  <Application>Microsoft Office PowerPoint</Application>
  <PresentationFormat>全屏显示(16:9)</PresentationFormat>
  <Paragraphs>35</Paragraphs>
  <Slides>3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1" baseType="lpstr">
      <vt:lpstr>华文楷体</vt:lpstr>
      <vt:lpstr>华文行楷</vt:lpstr>
      <vt:lpstr>华文中宋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1274</cp:revision>
  <dcterms:created xsi:type="dcterms:W3CDTF">2011-03-21T09:38:00Z</dcterms:created>
  <dcterms:modified xsi:type="dcterms:W3CDTF">2026-07-08T08:46:08Z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