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4" r:id="rId2"/>
    <p:sldId id="415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8"/>
          <p:cNvSpPr>
            <a:spLocks noChangeArrowheads="1"/>
          </p:cNvSpPr>
          <p:nvPr/>
        </p:nvSpPr>
        <p:spPr bwMode="auto">
          <a:xfrm>
            <a:off x="0" y="4847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4190305" y="2715766"/>
            <a:ext cx="4702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渔，会意字。甲骨文、金文字形，描绘了古人三种主要捕鱼方式：一是下水徒手捉鱼，二是张网捕鱼，三是垂竿钓鱼。渔，最初表示“捕鱼”的意思；后来，表示“掠夺、骗取”等意思。</a:t>
            </a:r>
          </a:p>
        </p:txBody>
      </p:sp>
      <p:pic>
        <p:nvPicPr>
          <p:cNvPr id="13" name="Picture 34" descr="渔_图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484" y="987574"/>
            <a:ext cx="2087562" cy="1107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637285" y="1136209"/>
            <a:ext cx="1006475" cy="1202943"/>
            <a:chOff x="3563938" y="1628800"/>
            <a:chExt cx="1006475" cy="1603898"/>
          </a:xfrm>
        </p:grpSpPr>
        <p:sp>
          <p:nvSpPr>
            <p:cNvPr id="9244" name="Text Box 14"/>
            <p:cNvSpPr txBox="1">
              <a:spLocks noChangeArrowheads="1"/>
            </p:cNvSpPr>
            <p:nvPr/>
          </p:nvSpPr>
          <p:spPr bwMode="auto">
            <a:xfrm>
              <a:off x="3563938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245" name="图片 67641" descr="渔_甲骨文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1912" y="162880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69422" y="1136209"/>
            <a:ext cx="1006475" cy="1202943"/>
            <a:chOff x="6805489" y="1628800"/>
            <a:chExt cx="1006475" cy="1603898"/>
          </a:xfrm>
        </p:grpSpPr>
        <p:sp>
          <p:nvSpPr>
            <p:cNvPr id="9242" name="Text Box 15"/>
            <p:cNvSpPr txBox="1">
              <a:spLocks noChangeArrowheads="1"/>
            </p:cNvSpPr>
            <p:nvPr/>
          </p:nvSpPr>
          <p:spPr bwMode="auto">
            <a:xfrm>
              <a:off x="6805489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43" name="图片 67639" descr="渔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5042" y="162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7813997" y="1136209"/>
            <a:ext cx="1006475" cy="1202943"/>
            <a:chOff x="7886005" y="1628800"/>
            <a:chExt cx="1006475" cy="1603898"/>
          </a:xfrm>
        </p:grpSpPr>
        <p:sp>
          <p:nvSpPr>
            <p:cNvPr id="9240" name="Text Box 16"/>
            <p:cNvSpPr txBox="1">
              <a:spLocks noChangeArrowheads="1"/>
            </p:cNvSpPr>
            <p:nvPr/>
          </p:nvSpPr>
          <p:spPr bwMode="auto">
            <a:xfrm>
              <a:off x="7886005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41" name="图片 67638" descr="渔_篆书 拷贝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5558" y="162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5" name="Rectangle 6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226" name="Rectangle 11"/>
          <p:cNvSpPr>
            <a:spLocks noChangeArrowheads="1"/>
          </p:cNvSpPr>
          <p:nvPr/>
        </p:nvSpPr>
        <p:spPr bwMode="auto">
          <a:xfrm>
            <a:off x="0" y="1264980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zh-CN" sz="600"/>
              <a:t> </a:t>
            </a:r>
            <a:endParaRPr lang="zh-CN" altLang="zh-CN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681859" y="1136209"/>
            <a:ext cx="1006475" cy="1202943"/>
            <a:chOff x="4641689" y="1628800"/>
            <a:chExt cx="1006475" cy="1603898"/>
          </a:xfrm>
        </p:grpSpPr>
        <p:pic>
          <p:nvPicPr>
            <p:cNvPr id="9238" name="图片 10250" descr="渔_甲骨文00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8610" y="1628800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9" name="Text Box 14"/>
            <p:cNvSpPr txBox="1">
              <a:spLocks noChangeArrowheads="1"/>
            </p:cNvSpPr>
            <p:nvPr/>
          </p:nvSpPr>
          <p:spPr bwMode="auto">
            <a:xfrm>
              <a:off x="4641689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5726435" y="1136209"/>
            <a:ext cx="1006475" cy="1202943"/>
            <a:chOff x="5724972" y="1628800"/>
            <a:chExt cx="1006475" cy="1603898"/>
          </a:xfrm>
        </p:grpSpPr>
        <p:pic>
          <p:nvPicPr>
            <p:cNvPr id="9236" name="图片 67642" descr="渔_甲骨文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6104" y="162880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7" name="Text Box 14"/>
            <p:cNvSpPr txBox="1">
              <a:spLocks noChangeArrowheads="1"/>
            </p:cNvSpPr>
            <p:nvPr/>
          </p:nvSpPr>
          <p:spPr bwMode="auto">
            <a:xfrm>
              <a:off x="5724972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972071" y="2648982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渔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654696" y="2263337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yú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231" name="Rectangle 33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34140" y="2838400"/>
            <a:ext cx="1006009" cy="1063695"/>
            <a:chOff x="6640383" y="5005725"/>
            <a:chExt cx="1006475" cy="1418539"/>
          </a:xfrm>
        </p:grpSpPr>
        <p:pic>
          <p:nvPicPr>
            <p:cNvPr id="9234" name="图片 7179" descr="渔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157" y="5005725"/>
              <a:ext cx="970932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5" name="Text Box 16"/>
            <p:cNvSpPr txBox="1">
              <a:spLocks noChangeArrowheads="1"/>
            </p:cNvSpPr>
            <p:nvPr/>
          </p:nvSpPr>
          <p:spPr bwMode="auto">
            <a:xfrm>
              <a:off x="6640383" y="5972770"/>
              <a:ext cx="1006475" cy="45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9" name="直接连接符 2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0">
            <a:extLst>
              <a:ext uri="{FF2B5EF4-FFF2-40B4-BE49-F238E27FC236}">
                <a16:creationId xmlns:a16="http://schemas.microsoft.com/office/drawing/2014/main" id="{E0E8A185-D4B2-43EF-9627-9CD72058154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953A860-1404-45B7-A3A4-4AD15B779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>
            <a:extLst>
              <a:ext uri="{FF2B5EF4-FFF2-40B4-BE49-F238E27FC236}">
                <a16:creationId xmlns:a16="http://schemas.microsoft.com/office/drawing/2014/main" id="{DCF278A0-20DE-4A06-B488-796478EF165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37371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 autoUpdateAnimBg="0"/>
      <p:bldP spid="5140" grpId="0" autoUpdateAnimBg="0"/>
      <p:bldP spid="514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8"/>
          <p:cNvSpPr>
            <a:spLocks noChangeArrowheads="1"/>
          </p:cNvSpPr>
          <p:nvPr/>
        </p:nvSpPr>
        <p:spPr bwMode="auto">
          <a:xfrm>
            <a:off x="0" y="4847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9225" name="Rectangle 6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226" name="Rectangle 11"/>
          <p:cNvSpPr>
            <a:spLocks noChangeArrowheads="1"/>
          </p:cNvSpPr>
          <p:nvPr/>
        </p:nvSpPr>
        <p:spPr bwMode="auto">
          <a:xfrm>
            <a:off x="0" y="1264980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zh-CN" sz="600"/>
              <a:t> </a:t>
            </a:r>
            <a:endParaRPr lang="zh-CN" altLang="zh-CN"/>
          </a:p>
        </p:txBody>
      </p:sp>
      <p:sp>
        <p:nvSpPr>
          <p:cNvPr id="9231" name="Rectangle 33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9" name="直接连接符 2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0">
            <a:extLst>
              <a:ext uri="{FF2B5EF4-FFF2-40B4-BE49-F238E27FC236}">
                <a16:creationId xmlns:a16="http://schemas.microsoft.com/office/drawing/2014/main" id="{E0E8A185-D4B2-43EF-9627-9CD72058154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953A860-1404-45B7-A3A4-4AD15B779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>
            <a:extLst>
              <a:ext uri="{FF2B5EF4-FFF2-40B4-BE49-F238E27FC236}">
                <a16:creationId xmlns:a16="http://schemas.microsoft.com/office/drawing/2014/main" id="{DCF278A0-20DE-4A06-B488-796478EF165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3" name="Text Box 23">
            <a:extLst>
              <a:ext uri="{FF2B5EF4-FFF2-40B4-BE49-F238E27FC236}">
                <a16:creationId xmlns:a16="http://schemas.microsoft.com/office/drawing/2014/main" id="{0309FABF-2354-4B5F-984C-20C2C4B7E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3710" y="863213"/>
            <a:ext cx="270783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16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授人以</a:t>
            </a:r>
            <a:r>
              <a:rPr lang="zh-CN" altLang="en-US" sz="1600" b="1" dirty="0">
                <a:solidFill>
                  <a:srgbClr val="FF0000"/>
                </a:solidFill>
                <a:latin typeface="仿宋_GB2312" charset="-122"/>
                <a:ea typeface="仿宋_GB2312" charset="-122"/>
              </a:rPr>
              <a:t>鱼</a:t>
            </a:r>
            <a:r>
              <a:rPr lang="zh-CN" altLang="en-US" sz="16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，不如授人以</a:t>
            </a:r>
            <a:r>
              <a:rPr lang="zh-CN" altLang="en-US" sz="1600" b="1" dirty="0">
                <a:solidFill>
                  <a:srgbClr val="FF0000"/>
                </a:solidFill>
                <a:latin typeface="仿宋_GB2312" charset="-122"/>
                <a:ea typeface="仿宋_GB2312" charset="-122"/>
              </a:rPr>
              <a:t>渔</a:t>
            </a:r>
            <a:endParaRPr lang="en-US" altLang="zh-CN" sz="1600" b="1" dirty="0">
              <a:solidFill>
                <a:srgbClr val="FF0000"/>
              </a:solidFill>
              <a:latin typeface="仿宋_GB2312" charset="-122"/>
              <a:ea typeface="仿宋_GB2312" charset="-122"/>
            </a:endParaRPr>
          </a:p>
        </p:txBody>
      </p:sp>
      <p:pic>
        <p:nvPicPr>
          <p:cNvPr id="37" name="Picture 2" descr="http://img1.qq.com/news/pics/3371/3371673.jpg">
            <a:extLst>
              <a:ext uri="{FF2B5EF4-FFF2-40B4-BE49-F238E27FC236}">
                <a16:creationId xmlns:a16="http://schemas.microsoft.com/office/drawing/2014/main" id="{A52D6C40-5BC5-4149-A478-6873CC418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710" y="2201127"/>
            <a:ext cx="2765901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23">
            <a:extLst>
              <a:ext uri="{FF2B5EF4-FFF2-40B4-BE49-F238E27FC236}">
                <a16:creationId xmlns:a16="http://schemas.microsoft.com/office/drawing/2014/main" id="{B5BB875A-AE98-448F-981D-FAAE6E0F3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080" y="2854957"/>
            <a:ext cx="3671888" cy="14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中国有句古话叫“授人以鱼不如授人以渔”，说的是传授给人既有知识，不如传授给人学习知识的方法。道理其实很简单，鱼是目的，钓鱼是手段，一条鱼能解一时之饥，却不能解长久之饥，如果想永远有鱼吃，那就要学会钓鱼的方法。</a:t>
            </a:r>
          </a:p>
        </p:txBody>
      </p:sp>
    </p:spTree>
    <p:extLst>
      <p:ext uri="{BB962C8B-B14F-4D97-AF65-F5344CB8AC3E}">
        <p14:creationId xmlns:p14="http://schemas.microsoft.com/office/powerpoint/2010/main" val="409472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utoUpdateAnimBg="0"/>
      <p:bldP spid="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6279</TotalTime>
  <Words>182</Words>
  <Application>Microsoft Office PowerPoint</Application>
  <PresentationFormat>全屏显示(16:9)</PresentationFormat>
  <Paragraphs>19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仿宋_GB2312</vt:lpstr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1284</cp:revision>
  <dcterms:created xsi:type="dcterms:W3CDTF">2011-03-21T09:38:00Z</dcterms:created>
  <dcterms:modified xsi:type="dcterms:W3CDTF">2026-07-08T09:35:25Z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