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20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5652120" y="1110928"/>
            <a:ext cx="2952751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引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393484" y="627534"/>
            <a:ext cx="14700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yǐn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4139952" y="3295710"/>
            <a:ext cx="2664272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引，会意字。从弓从丨。丨表示箭。箭在弦上，即将射发。本义指拉开弓。</a:t>
            </a:r>
          </a:p>
        </p:txBody>
      </p:sp>
      <p:sp>
        <p:nvSpPr>
          <p:cNvPr id="2065" name="Text Box 17"/>
          <p:cNvSpPr txBox="1">
            <a:spLocks noChangeArrowheads="1"/>
          </p:cNvSpPr>
          <p:nvPr/>
        </p:nvSpPr>
        <p:spPr bwMode="auto">
          <a:xfrm>
            <a:off x="1331640" y="2997408"/>
            <a:ext cx="316865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600" dirty="0">
                <a:solidFill>
                  <a:srgbClr val="0000FF"/>
                </a:solidFill>
                <a:latin typeface="+mn-ea"/>
                <a:ea typeface="+mn-ea"/>
              </a:rPr>
              <a:t>塞下曲</a:t>
            </a:r>
            <a:endParaRPr lang="en-US" altLang="zh-CN" sz="1600" dirty="0">
              <a:solidFill>
                <a:srgbClr val="0000FF"/>
              </a:solidFill>
              <a:latin typeface="+mn-ea"/>
              <a:ea typeface="+mn-ea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zh-CN" altLang="en-US" sz="1600" b="0" dirty="0">
                <a:solidFill>
                  <a:srgbClr val="0000FF"/>
                </a:solidFill>
                <a:latin typeface="+mn-ea"/>
                <a:ea typeface="+mn-ea"/>
              </a:rPr>
              <a:t>唐</a:t>
            </a:r>
            <a:r>
              <a:rPr lang="en-US" altLang="zh-CN" sz="1600" b="0" dirty="0">
                <a:solidFill>
                  <a:srgbClr val="0000FF"/>
                </a:solidFill>
                <a:latin typeface="+mn-ea"/>
                <a:ea typeface="+mn-ea"/>
              </a:rPr>
              <a:t>•</a:t>
            </a:r>
            <a:r>
              <a:rPr lang="zh-CN" altLang="en-US" sz="1600" b="0" dirty="0">
                <a:solidFill>
                  <a:srgbClr val="0000FF"/>
                </a:solidFill>
                <a:latin typeface="+mn-ea"/>
                <a:ea typeface="+mn-ea"/>
              </a:rPr>
              <a:t>卢纶</a:t>
            </a:r>
            <a:endParaRPr lang="en-US" altLang="zh-CN" sz="16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zh-CN" altLang="en-US" sz="1600" b="0" dirty="0">
                <a:solidFill>
                  <a:srgbClr val="0000FF"/>
                </a:solidFill>
                <a:latin typeface="+mn-ea"/>
                <a:ea typeface="+mn-ea"/>
              </a:rPr>
              <a:t>林暗草惊风，将军夜</a:t>
            </a:r>
            <a:r>
              <a:rPr lang="zh-CN" altLang="en-US" sz="1600" b="0" dirty="0">
                <a:solidFill>
                  <a:srgbClr val="FF0000"/>
                </a:solidFill>
                <a:latin typeface="+mn-ea"/>
                <a:ea typeface="+mn-ea"/>
              </a:rPr>
              <a:t>引弓</a:t>
            </a:r>
            <a:r>
              <a:rPr lang="zh-CN" altLang="en-US" sz="1600" b="0" dirty="0">
                <a:solidFill>
                  <a:srgbClr val="0000FF"/>
                </a:solidFill>
                <a:latin typeface="+mn-ea"/>
                <a:ea typeface="+mn-ea"/>
              </a:rPr>
              <a:t>。</a:t>
            </a:r>
            <a:endParaRPr lang="en-US" altLang="zh-CN" sz="16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zh-CN" altLang="en-US" sz="1600" b="0" dirty="0">
                <a:solidFill>
                  <a:srgbClr val="0000FF"/>
                </a:solidFill>
                <a:latin typeface="+mn-ea"/>
                <a:ea typeface="+mn-ea"/>
              </a:rPr>
              <a:t>平明寻白羽，没在石棱中。</a:t>
            </a:r>
          </a:p>
        </p:txBody>
      </p:sp>
      <p:sp>
        <p:nvSpPr>
          <p:cNvPr id="7175" name="Rectangle 19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7177" name="Rectangle 24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pSp>
        <p:nvGrpSpPr>
          <p:cNvPr id="7178" name="组合 15"/>
          <p:cNvGrpSpPr>
            <a:grpSpLocks/>
          </p:cNvGrpSpPr>
          <p:nvPr/>
        </p:nvGrpSpPr>
        <p:grpSpPr bwMode="auto">
          <a:xfrm>
            <a:off x="1835696" y="1275606"/>
            <a:ext cx="1006475" cy="1189945"/>
            <a:chOff x="3563938" y="1340888"/>
            <a:chExt cx="1006475" cy="1587186"/>
          </a:xfrm>
        </p:grpSpPr>
        <p:pic>
          <p:nvPicPr>
            <p:cNvPr id="7192" name="图片 2459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0333" y="1340888"/>
              <a:ext cx="47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93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7179" name="组合 16"/>
          <p:cNvGrpSpPr>
            <a:grpSpLocks/>
          </p:cNvGrpSpPr>
          <p:nvPr/>
        </p:nvGrpSpPr>
        <p:grpSpPr bwMode="auto">
          <a:xfrm>
            <a:off x="2811122" y="1275606"/>
            <a:ext cx="1006475" cy="1189945"/>
            <a:chOff x="4610294" y="1340888"/>
            <a:chExt cx="1006475" cy="1587186"/>
          </a:xfrm>
        </p:grpSpPr>
        <p:pic>
          <p:nvPicPr>
            <p:cNvPr id="7190" name="图片 2459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1426" y="1340888"/>
              <a:ext cx="64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91" name="Text Box 15"/>
            <p:cNvSpPr txBox="1">
              <a:spLocks noChangeArrowheads="1"/>
            </p:cNvSpPr>
            <p:nvPr/>
          </p:nvSpPr>
          <p:spPr bwMode="auto">
            <a:xfrm>
              <a:off x="4610294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7180" name="组合 18"/>
          <p:cNvGrpSpPr>
            <a:grpSpLocks/>
          </p:cNvGrpSpPr>
          <p:nvPr/>
        </p:nvGrpSpPr>
        <p:grpSpPr bwMode="auto">
          <a:xfrm>
            <a:off x="3786548" y="1275606"/>
            <a:ext cx="1006475" cy="1189945"/>
            <a:chOff x="5721543" y="1340888"/>
            <a:chExt cx="1006475" cy="1587186"/>
          </a:xfrm>
        </p:grpSpPr>
        <p:pic>
          <p:nvPicPr>
            <p:cNvPr id="7188" name="图片 2457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1622" y="1340888"/>
              <a:ext cx="60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9" name="Text Box 16"/>
            <p:cNvSpPr txBox="1">
              <a:spLocks noChangeArrowheads="1"/>
            </p:cNvSpPr>
            <p:nvPr/>
          </p:nvSpPr>
          <p:spPr bwMode="auto">
            <a:xfrm>
              <a:off x="5721543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7181" name="组合 19"/>
          <p:cNvGrpSpPr>
            <a:grpSpLocks/>
          </p:cNvGrpSpPr>
          <p:nvPr/>
        </p:nvGrpSpPr>
        <p:grpSpPr bwMode="auto">
          <a:xfrm>
            <a:off x="4761973" y="1383855"/>
            <a:ext cx="1006475" cy="1081696"/>
            <a:chOff x="6509793" y="1484888"/>
            <a:chExt cx="1006475" cy="1443361"/>
          </a:xfrm>
        </p:grpSpPr>
        <p:pic>
          <p:nvPicPr>
            <p:cNvPr id="7186" name="图片 308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5972" y="1484888"/>
              <a:ext cx="854117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7" name="Text Box 16"/>
            <p:cNvSpPr txBox="1">
              <a:spLocks noChangeArrowheads="1"/>
            </p:cNvSpPr>
            <p:nvPr/>
          </p:nvSpPr>
          <p:spPr bwMode="auto">
            <a:xfrm>
              <a:off x="6509793" y="2476500"/>
              <a:ext cx="1006475" cy="451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pic>
        <p:nvPicPr>
          <p:cNvPr id="7183" name="Picture 26" descr="G:\00各种申报材料\2020\《汉字奥秘》校本教材\02汉字奥秘插图_资料\03汉字有关图片（夏璠梓初稿）\007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7" y="3075806"/>
            <a:ext cx="1152129" cy="15978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6" name="直接连接符 25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>
            <a:extLst>
              <a:ext uri="{FF2B5EF4-FFF2-40B4-BE49-F238E27FC236}">
                <a16:creationId xmlns:a16="http://schemas.microsoft.com/office/drawing/2014/main" id="{985566E4-3310-4393-A6CA-89A1B0D2ADBF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1204A076-95A2-41C3-9E26-F400944F88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文本框 14">
            <a:extLst>
              <a:ext uri="{FF2B5EF4-FFF2-40B4-BE49-F238E27FC236}">
                <a16:creationId xmlns:a16="http://schemas.microsoft.com/office/drawing/2014/main" id="{472B30AC-6C5E-436C-A6D2-88780636F2D8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04110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3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 autoUpdateAnimBg="0"/>
      <p:bldP spid="2057" grpId="0" autoUpdateAnimBg="0"/>
      <p:bldP spid="2064" grpId="0" autoUpdateAnimBg="0"/>
      <p:bldP spid="2065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6283</TotalTime>
  <Words>74</Words>
  <Application>Microsoft Office PowerPoint</Application>
  <PresentationFormat>全屏显示(16:9)</PresentationFormat>
  <Paragraphs>14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1286</cp:revision>
  <dcterms:created xsi:type="dcterms:W3CDTF">2011-03-21T09:38:00Z</dcterms:created>
  <dcterms:modified xsi:type="dcterms:W3CDTF">2026-07-08T10:27:24Z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