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2" r:id="rId2"/>
    <p:sldId id="41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413802" y="2895601"/>
            <a:ext cx="490261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益，会意字。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由“水、皿”组成。甲骨文字形，水从器皿中流了出来，表示水溢出器皿的意思。是“溢”的本字。因水满而外溢，益字又表示“富足、富饶”等意思，引申为“增加、利益、好处”等意思。</a:t>
            </a:r>
          </a:p>
        </p:txBody>
      </p:sp>
      <p:sp>
        <p:nvSpPr>
          <p:cNvPr id="7172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3" name="Rectangle 1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7179" name="Picture 16" descr="益_图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120" y="1131590"/>
            <a:ext cx="1397840" cy="1329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827584" y="2551088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益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568947" y="2067694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yì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7178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4256732" y="1201245"/>
            <a:ext cx="1006475" cy="1189945"/>
            <a:chOff x="3376550" y="1340888"/>
            <a:chExt cx="1006475" cy="1587186"/>
          </a:xfrm>
        </p:grpSpPr>
        <p:pic>
          <p:nvPicPr>
            <p:cNvPr id="7189" name="Picture 13" descr="益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0314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0" name="Text Box 14"/>
            <p:cNvSpPr txBox="1">
              <a:spLocks noChangeArrowheads="1"/>
            </p:cNvSpPr>
            <p:nvPr/>
          </p:nvSpPr>
          <p:spPr bwMode="auto">
            <a:xfrm>
              <a:off x="3376550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352107" y="1201245"/>
            <a:ext cx="1006475" cy="1189945"/>
            <a:chOff x="4644536" y="1340888"/>
            <a:chExt cx="1006475" cy="1587186"/>
          </a:xfrm>
        </p:grpSpPr>
        <p:pic>
          <p:nvPicPr>
            <p:cNvPr id="7187" name="Picture 14" descr="益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9879" y="134088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8" name="Text Box 15"/>
            <p:cNvSpPr txBox="1">
              <a:spLocks noChangeArrowheads="1"/>
            </p:cNvSpPr>
            <p:nvPr/>
          </p:nvSpPr>
          <p:spPr bwMode="auto">
            <a:xfrm>
              <a:off x="4644536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6447482" y="1201245"/>
            <a:ext cx="1006475" cy="1189945"/>
            <a:chOff x="5811257" y="1340888"/>
            <a:chExt cx="1006475" cy="1587186"/>
          </a:xfrm>
        </p:grpSpPr>
        <p:pic>
          <p:nvPicPr>
            <p:cNvPr id="7185" name="Picture 15" descr="益_小篆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2389" y="1340888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6" name="Text Box 16"/>
            <p:cNvSpPr txBox="1">
              <a:spLocks noChangeArrowheads="1"/>
            </p:cNvSpPr>
            <p:nvPr/>
          </p:nvSpPr>
          <p:spPr bwMode="auto">
            <a:xfrm>
              <a:off x="581125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453957" y="1295405"/>
            <a:ext cx="1006475" cy="1095785"/>
            <a:chOff x="6662738" y="1466888"/>
            <a:chExt cx="1006475" cy="1461005"/>
          </a:xfrm>
        </p:grpSpPr>
        <p:pic>
          <p:nvPicPr>
            <p:cNvPr id="7183" name="图片 7174" descr="益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1092" y="1466888"/>
              <a:ext cx="949766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6662738" y="2476500"/>
              <a:ext cx="1006475" cy="451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4A2032BB-67F6-404C-AEA7-C15598A7209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7C9DABE-E227-4CB4-952A-EC32015B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4409B8E4-0BBD-44F7-8406-6CB12B9F172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3545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4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4" grpId="0" autoUpdateAnimBg="0"/>
      <p:bldP spid="2056" grpId="0" autoUpdateAnimBg="0"/>
      <p:bldP spid="205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3" name="Rectangle 17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8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4A2032BB-67F6-404C-AEA7-C15598A7209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F7C9DABE-E227-4CB4-952A-EC32015B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4409B8E4-0BBD-44F7-8406-6CB12B9F172E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6" name="Text Box 8">
            <a:extLst>
              <a:ext uri="{FF2B5EF4-FFF2-40B4-BE49-F238E27FC236}">
                <a16:creationId xmlns:a16="http://schemas.microsoft.com/office/drawing/2014/main" id="{E2989C11-B7BF-4CF0-B6DD-275FC28E9A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0516" y="2514880"/>
            <a:ext cx="29527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溢</a:t>
            </a:r>
          </a:p>
        </p:txBody>
      </p:sp>
      <p:sp>
        <p:nvSpPr>
          <p:cNvPr id="30" name="Text Box 9">
            <a:extLst>
              <a:ext uri="{FF2B5EF4-FFF2-40B4-BE49-F238E27FC236}">
                <a16:creationId xmlns:a16="http://schemas.microsoft.com/office/drawing/2014/main" id="{3D95E5CD-A97C-4E76-9FBC-160DC17632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1879" y="1870355"/>
            <a:ext cx="14700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yì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BEA262AE-9B4F-45EB-A082-143C438D8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9088" y="3123349"/>
            <a:ext cx="3564396" cy="98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说文</a:t>
            </a: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：溢，器满也。</a:t>
            </a:r>
            <a:endParaRPr lang="en-US" altLang="zh-CN" sz="1200" b="0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溢，形声字。从水，益声。本作“益”。像水从器皿中漫出。本义指水漫出来。</a:t>
            </a:r>
          </a:p>
        </p:txBody>
      </p:sp>
      <p:grpSp>
        <p:nvGrpSpPr>
          <p:cNvPr id="32" name="组合 11">
            <a:extLst>
              <a:ext uri="{FF2B5EF4-FFF2-40B4-BE49-F238E27FC236}">
                <a16:creationId xmlns:a16="http://schemas.microsoft.com/office/drawing/2014/main" id="{85388FDC-B8E3-47C5-92C4-B8D385F14F6D}"/>
              </a:ext>
            </a:extLst>
          </p:cNvPr>
          <p:cNvGrpSpPr>
            <a:grpSpLocks/>
          </p:cNvGrpSpPr>
          <p:nvPr/>
        </p:nvGrpSpPr>
        <p:grpSpPr bwMode="auto">
          <a:xfrm>
            <a:off x="6732786" y="927380"/>
            <a:ext cx="1008063" cy="1587500"/>
            <a:chOff x="6596112" y="1340767"/>
            <a:chExt cx="1008063" cy="1588171"/>
          </a:xfrm>
        </p:grpSpPr>
        <p:sp>
          <p:nvSpPr>
            <p:cNvPr id="33" name="Text Box 7">
              <a:extLst>
                <a:ext uri="{FF2B5EF4-FFF2-40B4-BE49-F238E27FC236}">
                  <a16:creationId xmlns:a16="http://schemas.microsoft.com/office/drawing/2014/main" id="{C568E57D-7DAE-472C-B05B-911F33EF83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6112" y="2592388"/>
              <a:ext cx="1008063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34" name="Picture 12" descr="F:\10校本课程_汉字奥秘\20120317汉字奥秘_特色课程\汉字奥秘\04二下\益溢\图片资料\溢_小篆.gif">
              <a:extLst>
                <a:ext uri="{FF2B5EF4-FFF2-40B4-BE49-F238E27FC236}">
                  <a16:creationId xmlns:a16="http://schemas.microsoft.com/office/drawing/2014/main" id="{8D61EDCC-FBCB-43BE-B733-28F0D643CE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3477" y="1340767"/>
              <a:ext cx="893333" cy="1079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5" name="Picture 1" descr="F:\10校本课程_汉字奥秘\20120317汉字奥秘_特色课程\汉字奥秘\04二下\益溢\图片资料\水满自溢01.jpg">
            <a:extLst>
              <a:ext uri="{FF2B5EF4-FFF2-40B4-BE49-F238E27FC236}">
                <a16:creationId xmlns:a16="http://schemas.microsoft.com/office/drawing/2014/main" id="{0AE87694-B4F9-4967-BF46-B6760962C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732699"/>
            <a:ext cx="2453850" cy="1668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24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utoUpdateAnimBg="0"/>
      <p:bldP spid="30" grpId="0" autoUpdateAnimBg="0"/>
      <p:bldP spid="3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6279</TotalTime>
  <Words>138</Words>
  <Application>Microsoft Office PowerPoint</Application>
  <PresentationFormat>全屏显示(16:9)</PresentationFormat>
  <Paragraphs>18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1285</cp:revision>
  <dcterms:created xsi:type="dcterms:W3CDTF">2011-03-21T09:38:00Z</dcterms:created>
  <dcterms:modified xsi:type="dcterms:W3CDTF">2026-07-08T09:37:31Z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