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5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01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3106739" y="2931790"/>
            <a:ext cx="4216400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1"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kumimoji="1"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雀，会意字。甲骨文、金文字形，由“小、隹”组成。指鸟类的一种，吃粮食粒和昆虫。特指“麻雀”，泛指小鸟。</a:t>
            </a:r>
          </a:p>
        </p:txBody>
      </p:sp>
      <p:sp>
        <p:nvSpPr>
          <p:cNvPr id="5124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4115" name="Picture 19" descr="F:\10校本课程_汉字奥秘\20120317汉字奥秘_特色课程\汉字奥秘\04二下\短尾巴小鸟：隹集双只\图片资料\麻雀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449" y="1060110"/>
            <a:ext cx="2820951" cy="15836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5128" name="组合 9"/>
          <p:cNvGrpSpPr>
            <a:grpSpLocks/>
          </p:cNvGrpSpPr>
          <p:nvPr/>
        </p:nvGrpSpPr>
        <p:grpSpPr bwMode="auto">
          <a:xfrm>
            <a:off x="4608074" y="1275606"/>
            <a:ext cx="1006475" cy="1471969"/>
            <a:chOff x="3563938" y="962958"/>
            <a:chExt cx="1006475" cy="1965639"/>
          </a:xfrm>
        </p:grpSpPr>
        <p:sp>
          <p:nvSpPr>
            <p:cNvPr id="5141" name="Text Box 14"/>
            <p:cNvSpPr txBox="1">
              <a:spLocks noChangeArrowheads="1"/>
            </p:cNvSpPr>
            <p:nvPr/>
          </p:nvSpPr>
          <p:spPr bwMode="auto">
            <a:xfrm>
              <a:off x="3563938" y="2476499"/>
              <a:ext cx="1006475" cy="452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5142" name="图片 2086" descr="雀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5599" y="962958"/>
              <a:ext cx="683153" cy="1442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29" name="组合 10"/>
          <p:cNvGrpSpPr>
            <a:grpSpLocks/>
          </p:cNvGrpSpPr>
          <p:nvPr/>
        </p:nvGrpSpPr>
        <p:grpSpPr bwMode="auto">
          <a:xfrm>
            <a:off x="5729560" y="1275606"/>
            <a:ext cx="1006475" cy="1471969"/>
            <a:chOff x="4761624" y="962958"/>
            <a:chExt cx="1006475" cy="1965639"/>
          </a:xfrm>
        </p:grpSpPr>
        <p:sp>
          <p:nvSpPr>
            <p:cNvPr id="5139" name="Text Box 15"/>
            <p:cNvSpPr txBox="1">
              <a:spLocks noChangeArrowheads="1"/>
            </p:cNvSpPr>
            <p:nvPr/>
          </p:nvSpPr>
          <p:spPr bwMode="auto">
            <a:xfrm>
              <a:off x="4761624" y="2476499"/>
              <a:ext cx="1006475" cy="452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5140" name="图片 19458" descr="雀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0450" y="962958"/>
              <a:ext cx="948823" cy="1442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0" name="组合 11"/>
          <p:cNvGrpSpPr>
            <a:grpSpLocks/>
          </p:cNvGrpSpPr>
          <p:nvPr/>
        </p:nvGrpSpPr>
        <p:grpSpPr bwMode="auto">
          <a:xfrm>
            <a:off x="6805885" y="1275606"/>
            <a:ext cx="1006475" cy="1471969"/>
            <a:chOff x="5833864" y="962958"/>
            <a:chExt cx="1006475" cy="1965639"/>
          </a:xfrm>
        </p:grpSpPr>
        <p:sp>
          <p:nvSpPr>
            <p:cNvPr id="5137" name="Text Box 16"/>
            <p:cNvSpPr txBox="1">
              <a:spLocks noChangeArrowheads="1"/>
            </p:cNvSpPr>
            <p:nvPr/>
          </p:nvSpPr>
          <p:spPr bwMode="auto">
            <a:xfrm>
              <a:off x="5833864" y="2476499"/>
              <a:ext cx="1006475" cy="4520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5138" name="图片 2088" descr="雀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2690" y="962958"/>
              <a:ext cx="948823" cy="1442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1" name="组合 12"/>
          <p:cNvGrpSpPr>
            <a:grpSpLocks/>
          </p:cNvGrpSpPr>
          <p:nvPr/>
        </p:nvGrpSpPr>
        <p:grpSpPr bwMode="auto">
          <a:xfrm>
            <a:off x="1785449" y="2955675"/>
            <a:ext cx="1174847" cy="1459716"/>
            <a:chOff x="7147858" y="980938"/>
            <a:chExt cx="1175578" cy="1947172"/>
          </a:xfrm>
        </p:grpSpPr>
        <p:sp>
          <p:nvSpPr>
            <p:cNvPr id="5135" name="Text Box 16"/>
            <p:cNvSpPr txBox="1">
              <a:spLocks noChangeArrowheads="1"/>
            </p:cNvSpPr>
            <p:nvPr/>
          </p:nvSpPr>
          <p:spPr bwMode="auto">
            <a:xfrm>
              <a:off x="7232410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5136" name="图片 19462" descr="雀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7858" y="980938"/>
              <a:ext cx="1175578" cy="1440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32" name="Rectangle 22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7199362" y="2716037"/>
            <a:ext cx="194463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雀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7436669" y="1982083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què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3106739" y="3934602"/>
            <a:ext cx="42164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1"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[</a:t>
            </a:r>
            <a:r>
              <a:rPr kumimoji="1"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欢呼</a:t>
            </a:r>
            <a:r>
              <a:rPr kumimoji="1" lang="zh-CN" altLang="zh-CN" sz="1400" dirty="0">
                <a:solidFill>
                  <a:srgbClr val="0000FF"/>
                </a:solidFill>
                <a:latin typeface="+mn-ea"/>
                <a:ea typeface="+mn-ea"/>
              </a:rPr>
              <a:t>雀跃</a:t>
            </a:r>
            <a:r>
              <a:rPr kumimoji="1"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]   </a:t>
            </a:r>
            <a:r>
              <a:rPr kumimoji="1"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高兴得像麻雀一样跳跃。形容非常欢乐。</a:t>
            </a:r>
            <a:endParaRPr kumimoji="1" lang="zh-CN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AC62BDF2-87C3-4A4C-B970-357EAA2753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12FA6A3E-1C5B-4C9F-87CA-A543CE1290C8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8A4A7076-EBC0-486D-B877-1FEDE7BD18D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D7F076E-3783-4CB1-9E4F-BC36DF02D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28AFE502-EF79-4031-8A88-E020356FD41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58739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3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3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5" grpId="0" autoUpdateAnimBg="0"/>
      <p:bldP spid="2056" grpId="0" autoUpdateAnimBg="0"/>
      <p:bldP spid="2057" grpId="0" autoUpdateAnimBg="0"/>
      <p:bldP spid="22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6295</TotalTime>
  <Words>69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1291</cp:revision>
  <dcterms:created xsi:type="dcterms:W3CDTF">2011-03-21T09:38:00Z</dcterms:created>
  <dcterms:modified xsi:type="dcterms:W3CDTF">2026-07-08T11:51:37Z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