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43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9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id="{42F102F2-9BEF-4D95-8E14-D605398C438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25D48BD-90B3-4E0F-B8C7-EDB1D37BD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8A9C03D2-C443-42D0-9D6F-4B3370AE97CA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8" name="Text Box 8">
            <a:extLst>
              <a:ext uri="{FF2B5EF4-FFF2-40B4-BE49-F238E27FC236}">
                <a16:creationId xmlns:a16="http://schemas.microsoft.com/office/drawing/2014/main" id="{91325DF0-5171-4DCC-9094-0FE0062046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9770" y="2288942"/>
            <a:ext cx="29527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牟</a:t>
            </a: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9210CFF4-BB44-4F99-A170-FBF4F90217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1132" y="1491828"/>
            <a:ext cx="147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>
                <a:solidFill>
                  <a:srgbClr val="FF0000"/>
                </a:solidFill>
                <a:latin typeface="宋体" panose="02010600030101010101" pitchFamily="2" charset="-122"/>
              </a:rPr>
              <a:t>móu</a:t>
            </a:r>
          </a:p>
        </p:txBody>
      </p:sp>
      <p:sp>
        <p:nvSpPr>
          <p:cNvPr id="10" name="Text Box 16">
            <a:extLst>
              <a:ext uri="{FF2B5EF4-FFF2-40B4-BE49-F238E27FC236}">
                <a16:creationId xmlns:a16="http://schemas.microsoft.com/office/drawing/2014/main" id="{5E6E3F5F-0D74-47F0-AA86-40844AC98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753" y="3446041"/>
            <a:ext cx="4087204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牟，会意字。小篆字形，从牛，从厶。“厶”像气从口出。本义指牛叫声。</a:t>
            </a:r>
          </a:p>
        </p:txBody>
      </p:sp>
      <p:grpSp>
        <p:nvGrpSpPr>
          <p:cNvPr id="11" name="组合 14">
            <a:extLst>
              <a:ext uri="{FF2B5EF4-FFF2-40B4-BE49-F238E27FC236}">
                <a16:creationId xmlns:a16="http://schemas.microsoft.com/office/drawing/2014/main" id="{D473C615-1A35-4A38-86F0-7F4511CE6E26}"/>
              </a:ext>
            </a:extLst>
          </p:cNvPr>
          <p:cNvGrpSpPr>
            <a:grpSpLocks/>
          </p:cNvGrpSpPr>
          <p:nvPr/>
        </p:nvGrpSpPr>
        <p:grpSpPr bwMode="auto">
          <a:xfrm>
            <a:off x="5870175" y="1391678"/>
            <a:ext cx="1008063" cy="1516062"/>
            <a:chOff x="6200068" y="1412896"/>
            <a:chExt cx="1008063" cy="1516042"/>
          </a:xfrm>
        </p:grpSpPr>
        <p:sp>
          <p:nvSpPr>
            <p:cNvPr id="12" name="Text Box 7">
              <a:extLst>
                <a:ext uri="{FF2B5EF4-FFF2-40B4-BE49-F238E27FC236}">
                  <a16:creationId xmlns:a16="http://schemas.microsoft.com/office/drawing/2014/main" id="{98CCAFB6-09D8-4BCF-B851-2F38C94A99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00068" y="2592388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13" name="Picture 2" descr="F:\10校本课程_汉字奥秘\20120317汉字奥秘_特色课程\汉字奥秘\04二下\牛部汉字\图片资料\牟_小篆.gif">
              <a:extLst>
                <a:ext uri="{FF2B5EF4-FFF2-40B4-BE49-F238E27FC236}">
                  <a16:creationId xmlns:a16="http://schemas.microsoft.com/office/drawing/2014/main" id="{4294E2C6-8718-4F8A-A19C-FE9A747BF0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1810" y="1412896"/>
              <a:ext cx="62457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9739B632-FFC8-4DA7-9E37-A02D0A3BBFDA}"/>
              </a:ext>
            </a:extLst>
          </p:cNvPr>
          <p:cNvGrpSpPr>
            <a:grpSpLocks/>
          </p:cNvGrpSpPr>
          <p:nvPr/>
        </p:nvGrpSpPr>
        <p:grpSpPr bwMode="auto">
          <a:xfrm>
            <a:off x="4616050" y="1391677"/>
            <a:ext cx="1008063" cy="1516063"/>
            <a:chOff x="3276600" y="1412896"/>
            <a:chExt cx="1008063" cy="1516042"/>
          </a:xfrm>
        </p:grpSpPr>
        <p:sp>
          <p:nvSpPr>
            <p:cNvPr id="15" name="Text Box 5">
              <a:extLst>
                <a:ext uri="{FF2B5EF4-FFF2-40B4-BE49-F238E27FC236}">
                  <a16:creationId xmlns:a16="http://schemas.microsoft.com/office/drawing/2014/main" id="{938705FE-A7B6-45F7-8C02-CB46E93802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76600" y="2592388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甲骨文</a:t>
              </a:r>
            </a:p>
          </p:txBody>
        </p:sp>
        <p:pic>
          <p:nvPicPr>
            <p:cNvPr id="16" name="Picture 3" descr="F:\10校本课程_汉字奥秘\20120317汉字奥秘_特色课程\汉字奥秘\04二下\牛部汉字\图片资料\牟_甲骨文.gif">
              <a:extLst>
                <a:ext uri="{FF2B5EF4-FFF2-40B4-BE49-F238E27FC236}">
                  <a16:creationId xmlns:a16="http://schemas.microsoft.com/office/drawing/2014/main" id="{C143473B-23EC-41C6-AF44-646C2418C1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51021" y="1412896"/>
              <a:ext cx="6592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Picture 13" descr="C:\Users\Administrator\Desktop\牛叫.jpg">
            <a:extLst>
              <a:ext uri="{FF2B5EF4-FFF2-40B4-BE49-F238E27FC236}">
                <a16:creationId xmlns:a16="http://schemas.microsoft.com/office/drawing/2014/main" id="{F9A2D0E4-9D0D-4A77-88C2-937A03966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045" y="1050104"/>
            <a:ext cx="1883943" cy="1815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7793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  <p:bldP spid="9" grpId="0" autoUpdateAnimBg="0"/>
      <p:bldP spid="10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6540</TotalTime>
  <Words>46</Words>
  <Application>Microsoft Office PowerPoint</Application>
  <PresentationFormat>全屏显示(16:9)</PresentationFormat>
  <Paragraphs>8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1317</cp:revision>
  <dcterms:created xsi:type="dcterms:W3CDTF">2011-03-21T09:38:00Z</dcterms:created>
  <dcterms:modified xsi:type="dcterms:W3CDTF">2026-07-09T00:18:06Z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