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317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98" d="100"/>
          <a:sy n="98" d="100"/>
        </p:scale>
        <p:origin x="744" y="72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tags" Target="../tags/tag3.xml"/><Relationship Id="rId7" Type="http://schemas.openxmlformats.org/officeDocument/2006/relationships/image" Target="../media/image5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6" name="Text Box 8"/>
          <p:cNvSpPr txBox="1">
            <a:spLocks noChangeArrowheads="1"/>
          </p:cNvSpPr>
          <p:nvPr/>
        </p:nvSpPr>
        <p:spPr bwMode="auto">
          <a:xfrm>
            <a:off x="6587802" y="2576974"/>
            <a:ext cx="29527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监</a:t>
            </a:r>
          </a:p>
        </p:txBody>
      </p:sp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7329166" y="1977629"/>
            <a:ext cx="147002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US" altLang="zh-CN" sz="4400" b="1">
                <a:solidFill>
                  <a:srgbClr val="FF0000"/>
                </a:solidFill>
                <a:latin typeface="宋体" pitchFamily="2" charset="-122"/>
              </a:rPr>
              <a:t>jiān</a:t>
            </a:r>
          </a:p>
        </p:txBody>
      </p:sp>
      <p:sp>
        <p:nvSpPr>
          <p:cNvPr id="4100" name="Text Box 16"/>
          <p:cNvSpPr txBox="1">
            <a:spLocks noChangeArrowheads="1"/>
          </p:cNvSpPr>
          <p:nvPr/>
        </p:nvSpPr>
        <p:spPr bwMode="auto">
          <a:xfrm>
            <a:off x="1907134" y="2852737"/>
            <a:ext cx="5328591" cy="1708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       </a:t>
            </a:r>
            <a:r>
              <a:rPr lang="zh-CN" altLang="zh-CN" sz="1400" b="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监，会意字。甲骨文字形，左边是个器皿，右边是一个人睁大眼睛在往下看的样子。金文字形在器皿上加一小横，表示器皿中有水。在镜子发明之前，我们祖先以水为镜。“监”就是一个人弯着腰，睁大眼睛，从器皿的水中照看自己面影的形象。监，后来表示“监督、督促”等意思。</a:t>
            </a:r>
          </a:p>
        </p:txBody>
      </p:sp>
      <p:sp>
        <p:nvSpPr>
          <p:cNvPr id="4102" name="Rectangle 19"/>
          <p:cNvSpPr>
            <a:spLocks noChangeArrowheads="1"/>
          </p:cNvSpPr>
          <p:nvPr/>
        </p:nvSpPr>
        <p:spPr bwMode="auto">
          <a:xfrm>
            <a:off x="0" y="-59382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>
              <a:buFontTx/>
              <a:buNone/>
            </a:pPr>
            <a:endParaRPr lang="zh-CN" altLang="en-US"/>
          </a:p>
        </p:txBody>
      </p:sp>
      <p:sp>
        <p:nvSpPr>
          <p:cNvPr id="4103" name="Rectangle 20"/>
          <p:cNvSpPr>
            <a:spLocks noChangeArrowheads="1"/>
          </p:cNvSpPr>
          <p:nvPr/>
        </p:nvSpPr>
        <p:spPr bwMode="auto">
          <a:xfrm>
            <a:off x="0" y="1633687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>
              <a:buFontTx/>
              <a:buNone/>
            </a:pPr>
            <a:endParaRPr lang="zh-CN" altLang="en-US"/>
          </a:p>
        </p:txBody>
      </p:sp>
      <p:grpSp>
        <p:nvGrpSpPr>
          <p:cNvPr id="2" name="组合 16"/>
          <p:cNvGrpSpPr>
            <a:grpSpLocks/>
          </p:cNvGrpSpPr>
          <p:nvPr/>
        </p:nvGrpSpPr>
        <p:grpSpPr bwMode="auto">
          <a:xfrm>
            <a:off x="6299670" y="1228030"/>
            <a:ext cx="1008063" cy="1223205"/>
            <a:chOff x="6604000" y="1412776"/>
            <a:chExt cx="1008063" cy="1631047"/>
          </a:xfrm>
        </p:grpSpPr>
        <p:sp>
          <p:nvSpPr>
            <p:cNvPr id="4114" name="Text Box 7"/>
            <p:cNvSpPr txBox="1">
              <a:spLocks noChangeArrowheads="1"/>
            </p:cNvSpPr>
            <p:nvPr/>
          </p:nvSpPr>
          <p:spPr bwMode="auto">
            <a:xfrm>
              <a:off x="6604000" y="2592388"/>
              <a:ext cx="1008063" cy="4514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小篆</a:t>
              </a:r>
            </a:p>
          </p:txBody>
        </p:sp>
        <p:pic>
          <p:nvPicPr>
            <p:cNvPr id="4115" name="Picture 12" descr="F:\10校本课程_汉字奥秘\20120317汉字奥秘_特色课程\汉字奥秘\04二下\装东西的器具：皿盂盆\图片资料\监_小篆.gif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16807" y="1412776"/>
              <a:ext cx="782449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" name="组合 14"/>
          <p:cNvGrpSpPr>
            <a:grpSpLocks/>
          </p:cNvGrpSpPr>
          <p:nvPr/>
        </p:nvGrpSpPr>
        <p:grpSpPr bwMode="auto">
          <a:xfrm>
            <a:off x="3912070" y="1228030"/>
            <a:ext cx="1008063" cy="1223205"/>
            <a:chOff x="3276228" y="1412775"/>
            <a:chExt cx="1008063" cy="1631048"/>
          </a:xfrm>
        </p:grpSpPr>
        <p:sp>
          <p:nvSpPr>
            <p:cNvPr id="4112" name="Text Box 5"/>
            <p:cNvSpPr txBox="1">
              <a:spLocks noChangeArrowheads="1"/>
            </p:cNvSpPr>
            <p:nvPr/>
          </p:nvSpPr>
          <p:spPr bwMode="auto">
            <a:xfrm>
              <a:off x="3276228" y="2592388"/>
              <a:ext cx="1008063" cy="4514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  <p:pic>
          <p:nvPicPr>
            <p:cNvPr id="4113" name="Picture 13" descr="F:\10校本课程_汉字奥秘\20120317汉字奥秘_特色课程\汉字奥秘\04二下\装东西的器具：皿盂盆\图片资料\监_甲骨文.gif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56462" y="1412775"/>
              <a:ext cx="847595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" name="组合 15"/>
          <p:cNvGrpSpPr>
            <a:grpSpLocks/>
          </p:cNvGrpSpPr>
          <p:nvPr/>
        </p:nvGrpSpPr>
        <p:grpSpPr bwMode="auto">
          <a:xfrm>
            <a:off x="5105870" y="1228030"/>
            <a:ext cx="1008063" cy="1223205"/>
            <a:chOff x="4967088" y="1412776"/>
            <a:chExt cx="1008063" cy="1631047"/>
          </a:xfrm>
        </p:grpSpPr>
        <p:sp>
          <p:nvSpPr>
            <p:cNvPr id="4110" name="Text Box 6"/>
            <p:cNvSpPr txBox="1">
              <a:spLocks noChangeArrowheads="1"/>
            </p:cNvSpPr>
            <p:nvPr/>
          </p:nvSpPr>
          <p:spPr bwMode="auto">
            <a:xfrm>
              <a:off x="4967088" y="2592388"/>
              <a:ext cx="1008063" cy="4514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  <p:pic>
          <p:nvPicPr>
            <p:cNvPr id="4111" name="Picture 14" descr="F:\10校本课程_汉字奥秘\20120317汉字奥秘_特色课程\汉字奥秘\04二下\装东西的器具：皿盂盆\图片资料\监_金文.gif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36319" y="1412776"/>
              <a:ext cx="669600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107" name="Rectangle 16"/>
          <p:cNvSpPr>
            <a:spLocks noChangeArrowheads="1"/>
          </p:cNvSpPr>
          <p:nvPr/>
        </p:nvSpPr>
        <p:spPr bwMode="auto">
          <a:xfrm>
            <a:off x="0" y="-59382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>
              <a:buFontTx/>
              <a:buNone/>
            </a:pPr>
            <a:endParaRPr lang="zh-CN" altLang="en-US"/>
          </a:p>
        </p:txBody>
      </p:sp>
      <p:pic>
        <p:nvPicPr>
          <p:cNvPr id="10252" name="Picture 15" descr="监_图片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5140" y="1131590"/>
            <a:ext cx="1482303" cy="13835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0" name="直接连接符 19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文本框 24">
            <a:extLst>
              <a:ext uri="{FF2B5EF4-FFF2-40B4-BE49-F238E27FC236}">
                <a16:creationId xmlns:a16="http://schemas.microsoft.com/office/drawing/2014/main" id="{192ACF67-B5FB-4D40-847A-549B48E5A6B7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6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3992DA21-3B6F-4163-A292-A17A317488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文本框 14">
            <a:extLst>
              <a:ext uri="{FF2B5EF4-FFF2-40B4-BE49-F238E27FC236}">
                <a16:creationId xmlns:a16="http://schemas.microsoft.com/office/drawing/2014/main" id="{6C9EBA18-DAC5-43F6-B09F-C279E559F608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1654794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10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6" dur="2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3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6" grpId="0"/>
      <p:bldP spid="2057" grpId="0"/>
      <p:bldP spid="4100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6288</TotalTime>
  <Words>101</Words>
  <Application>Microsoft Office PowerPoint</Application>
  <PresentationFormat>全屏显示(16:9)</PresentationFormat>
  <Paragraphs>9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1287</cp:revision>
  <dcterms:created xsi:type="dcterms:W3CDTF">2011-03-21T09:38:00Z</dcterms:created>
  <dcterms:modified xsi:type="dcterms:W3CDTF">2026-07-08T10:38:45Z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