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51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hyperlink" Target="http://hzdam.qmxgk.com/jxal.htm" TargetMode="Externa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899045" y="2216934"/>
            <a:ext cx="273685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集</a:t>
            </a:r>
          </a:p>
        </p:txBody>
      </p:sp>
      <p:sp>
        <p:nvSpPr>
          <p:cNvPr id="2058" name="Text Box 10"/>
          <p:cNvSpPr txBox="1">
            <a:spLocks noChangeArrowheads="1"/>
          </p:cNvSpPr>
          <p:nvPr/>
        </p:nvSpPr>
        <p:spPr bwMode="auto">
          <a:xfrm>
            <a:off x="1656284" y="1513905"/>
            <a:ext cx="122396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jí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6149" name="Rectangle 16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31" name="Text Box 5"/>
          <p:cNvSpPr txBox="1">
            <a:spLocks noChangeArrowheads="1"/>
          </p:cNvSpPr>
          <p:nvPr/>
        </p:nvSpPr>
        <p:spPr bwMode="auto">
          <a:xfrm>
            <a:off x="2947268" y="2807806"/>
            <a:ext cx="3712964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kumimoji="1"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      集，</a:t>
            </a:r>
            <a:r>
              <a:rPr kumimoji="1"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会意字。甲骨文由“隹、木”组成。一只鸟飞落在树枝上，表示“栖息”的意思。</a:t>
            </a:r>
            <a:endParaRPr kumimoji="1"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eaLnBrk="1" hangingPunct="1">
              <a:lnSpc>
                <a:spcPct val="150000"/>
              </a:lnSpc>
            </a:pPr>
            <a:r>
              <a:rPr kumimoji="1"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kumimoji="1"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金文、</a:t>
            </a:r>
            <a:r>
              <a:rPr kumimoji="1"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小篆</a:t>
            </a:r>
            <a:r>
              <a:rPr kumimoji="1"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字形，变成三只鸟停在树上。鸟类栖息，大多成群结队</a:t>
            </a:r>
            <a:r>
              <a:rPr kumimoji="1"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。集，</a:t>
            </a:r>
            <a:r>
              <a:rPr kumimoji="1"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表示“聚集、集合”等意思。</a:t>
            </a:r>
            <a:endParaRPr kumimoji="1" lang="en-US" altLang="zh-CN" sz="1400" b="0" dirty="0">
              <a:solidFill>
                <a:srgbClr val="0000FF"/>
              </a:solidFill>
              <a:latin typeface="+mn-ea"/>
              <a:ea typeface="+mn-ea"/>
            </a:endParaRPr>
          </a:p>
        </p:txBody>
      </p:sp>
      <p:pic>
        <p:nvPicPr>
          <p:cNvPr id="5143" name="Picture 23" descr="F:\10校本课程_汉字奥秘\20120317汉字奥秘_特色课程\汉字奥秘\04二下\短尾巴小鸟：隹集双只\图片资料\麻雀05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04248" y="2910598"/>
            <a:ext cx="2198746" cy="14145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pSp>
        <p:nvGrpSpPr>
          <p:cNvPr id="6153" name="组合 12"/>
          <p:cNvGrpSpPr>
            <a:grpSpLocks/>
          </p:cNvGrpSpPr>
          <p:nvPr/>
        </p:nvGrpSpPr>
        <p:grpSpPr bwMode="auto">
          <a:xfrm>
            <a:off x="3031147" y="987574"/>
            <a:ext cx="1006475" cy="1472740"/>
            <a:chOff x="3596554" y="1292089"/>
            <a:chExt cx="1006475" cy="1963758"/>
          </a:xfrm>
        </p:grpSpPr>
        <p:sp>
          <p:nvSpPr>
            <p:cNvPr id="6166" name="Text Box 14"/>
            <p:cNvSpPr txBox="1">
              <a:spLocks noChangeArrowheads="1"/>
            </p:cNvSpPr>
            <p:nvPr/>
          </p:nvSpPr>
          <p:spPr bwMode="auto">
            <a:xfrm>
              <a:off x="3596554" y="2804418"/>
              <a:ext cx="1006475" cy="451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6167" name="图片 2094" descr="集_甲骨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45030" y="1292089"/>
              <a:ext cx="909522" cy="14400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4" name="组合 13"/>
          <p:cNvGrpSpPr>
            <a:grpSpLocks/>
          </p:cNvGrpSpPr>
          <p:nvPr/>
        </p:nvGrpSpPr>
        <p:grpSpPr bwMode="auto">
          <a:xfrm>
            <a:off x="4068867" y="987574"/>
            <a:ext cx="1136903" cy="1472739"/>
            <a:chOff x="4430888" y="1292090"/>
            <a:chExt cx="1136903" cy="1963757"/>
          </a:xfrm>
        </p:grpSpPr>
        <p:sp>
          <p:nvSpPr>
            <p:cNvPr id="6164" name="Text Box 15"/>
            <p:cNvSpPr txBox="1">
              <a:spLocks noChangeArrowheads="1"/>
            </p:cNvSpPr>
            <p:nvPr/>
          </p:nvSpPr>
          <p:spPr bwMode="auto">
            <a:xfrm>
              <a:off x="4496102" y="2804418"/>
              <a:ext cx="1006475" cy="451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6165" name="图片 2095" descr="集_金文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30888" y="1292090"/>
              <a:ext cx="1136903" cy="1440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5" name="组合 15"/>
          <p:cNvGrpSpPr>
            <a:grpSpLocks/>
          </p:cNvGrpSpPr>
          <p:nvPr/>
        </p:nvGrpSpPr>
        <p:grpSpPr bwMode="auto">
          <a:xfrm>
            <a:off x="6103085" y="987574"/>
            <a:ext cx="1006475" cy="1472739"/>
            <a:chOff x="6058334" y="1292090"/>
            <a:chExt cx="1006475" cy="1963757"/>
          </a:xfrm>
        </p:grpSpPr>
        <p:sp>
          <p:nvSpPr>
            <p:cNvPr id="6162" name="Text Box 16"/>
            <p:cNvSpPr txBox="1">
              <a:spLocks noChangeArrowheads="1"/>
            </p:cNvSpPr>
            <p:nvPr/>
          </p:nvSpPr>
          <p:spPr bwMode="auto">
            <a:xfrm>
              <a:off x="6058334" y="2804418"/>
              <a:ext cx="1006475" cy="451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小篆</a:t>
              </a:r>
            </a:p>
          </p:txBody>
        </p:sp>
        <p:pic>
          <p:nvPicPr>
            <p:cNvPr id="6163" name="图片 2085" descr="集_篆书2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44707" y="1292090"/>
              <a:ext cx="833728" cy="1440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6" name="组合 16"/>
          <p:cNvGrpSpPr>
            <a:grpSpLocks/>
          </p:cNvGrpSpPr>
          <p:nvPr/>
        </p:nvGrpSpPr>
        <p:grpSpPr bwMode="auto">
          <a:xfrm>
            <a:off x="7126033" y="1131590"/>
            <a:ext cx="1118375" cy="1328516"/>
            <a:chOff x="6737441" y="1485479"/>
            <a:chExt cx="1117206" cy="1769999"/>
          </a:xfrm>
        </p:grpSpPr>
        <p:sp>
          <p:nvSpPr>
            <p:cNvPr id="6160" name="Text Box 16"/>
            <p:cNvSpPr txBox="1">
              <a:spLocks noChangeArrowheads="1"/>
            </p:cNvSpPr>
            <p:nvPr/>
          </p:nvSpPr>
          <p:spPr bwMode="auto">
            <a:xfrm>
              <a:off x="6792806" y="2804418"/>
              <a:ext cx="1006475" cy="4510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6161" name="图片 19463" descr="集_隶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7441" y="1485479"/>
              <a:ext cx="1117206" cy="1199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157" name="组合 14"/>
          <p:cNvGrpSpPr>
            <a:grpSpLocks/>
          </p:cNvGrpSpPr>
          <p:nvPr/>
        </p:nvGrpSpPr>
        <p:grpSpPr bwMode="auto">
          <a:xfrm>
            <a:off x="5106740" y="987574"/>
            <a:ext cx="1006475" cy="1472739"/>
            <a:chOff x="5265375" y="1292090"/>
            <a:chExt cx="1006475" cy="1963757"/>
          </a:xfrm>
        </p:grpSpPr>
        <p:pic>
          <p:nvPicPr>
            <p:cNvPr id="6158" name="图片 2083" descr="集_篆书1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4903" y="1292090"/>
              <a:ext cx="947418" cy="1440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59" name="Text Box 15"/>
            <p:cNvSpPr txBox="1">
              <a:spLocks noChangeArrowheads="1"/>
            </p:cNvSpPr>
            <p:nvPr/>
          </p:nvSpPr>
          <p:spPr bwMode="auto">
            <a:xfrm>
              <a:off x="5265375" y="2804418"/>
              <a:ext cx="1006475" cy="451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A8E3081E-62F1-4D27-B11B-C220170D3D24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id="{871B6726-1847-4432-83CB-393A293BE211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>
            <a:extLst>
              <a:ext uri="{FF2B5EF4-FFF2-40B4-BE49-F238E27FC236}">
                <a16:creationId xmlns:a16="http://schemas.microsoft.com/office/drawing/2014/main" id="{8CF69CA0-1F83-4189-A2C5-ACFE124DB365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1382C505-79FB-4537-AC51-246F7B5619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>
            <a:extLst>
              <a:ext uri="{FF2B5EF4-FFF2-40B4-BE49-F238E27FC236}">
                <a16:creationId xmlns:a16="http://schemas.microsoft.com/office/drawing/2014/main" id="{0E8141C9-C539-4D68-B34A-9EEDA7BC800B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25610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5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2" dur="4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 autoUpdateAnimBg="0"/>
      <p:bldP spid="2058" grpId="0" autoUpdateAnimBg="0"/>
      <p:bldP spid="3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6295</TotalTime>
  <Words>74</Words>
  <Application>Microsoft Office PowerPoint</Application>
  <PresentationFormat>全屏显示(16:9)</PresentationFormat>
  <Paragraphs>12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1291</cp:revision>
  <dcterms:created xsi:type="dcterms:W3CDTF">2011-03-21T09:38:00Z</dcterms:created>
  <dcterms:modified xsi:type="dcterms:W3CDTF">2026-07-08T11:50:36Z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