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6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8" name="Text Box 8">
            <a:extLst>
              <a:ext uri="{FF2B5EF4-FFF2-40B4-BE49-F238E27FC236}">
                <a16:creationId xmlns:a16="http://schemas.microsoft.com/office/drawing/2014/main" id="{63FB14C6-80A3-4D70-882B-AA7F0676B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9770" y="2792998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法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F80483E3-DD7B-4ED8-AADC-704F36545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1133" y="2148473"/>
            <a:ext cx="147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anose="02010600030101010101" pitchFamily="2" charset="-122"/>
              </a:rPr>
              <a:t>fǎ</a:t>
            </a:r>
          </a:p>
        </p:txBody>
      </p:sp>
      <p:sp>
        <p:nvSpPr>
          <p:cNvPr id="10" name="Text Box 16">
            <a:extLst>
              <a:ext uri="{FF2B5EF4-FFF2-40B4-BE49-F238E27FC236}">
                <a16:creationId xmlns:a16="http://schemas.microsoft.com/office/drawing/2014/main" id="{CECD40BC-C8D1-4CEF-9DE0-BB9C38651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1680" y="2785886"/>
            <a:ext cx="5040560" cy="153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        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法，会意字。从“水”，表示法律、法度公平如水；从“廌”</a:t>
            </a: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(</a:t>
            </a:r>
            <a:r>
              <a:rPr lang="en-US" altLang="zh-CN" sz="1200" b="0" dirty="0" err="1">
                <a:solidFill>
                  <a:srgbClr val="0000FF"/>
                </a:solidFill>
                <a:latin typeface="+mn-ea"/>
                <a:ea typeface="+mn-ea"/>
              </a:rPr>
              <a:t>zhì</a:t>
            </a: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，即解廌，神话传说中的一种神兽，据说，它能辨别曲直，在审理案件时，它能用角去触理曲的人。本义指刑法，法律，法度。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200" b="0" dirty="0">
                <a:solidFill>
                  <a:srgbClr val="0000FF"/>
                </a:solidFill>
                <a:latin typeface="+mn-ea"/>
                <a:ea typeface="+mn-ea"/>
              </a:rPr>
              <a:t>《说文·廌部》：“灋，刑也。平之如水，从水；廌，所以触不直者，去之，从去。法，今文省。”释义是根据后来的传说所作的解释。</a:t>
            </a:r>
            <a:endParaRPr lang="zh-CN" altLang="en-US" sz="12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11" name="Picture 15" descr="法_图片">
            <a:extLst>
              <a:ext uri="{FF2B5EF4-FFF2-40B4-BE49-F238E27FC236}">
                <a16:creationId xmlns:a16="http://schemas.microsoft.com/office/drawing/2014/main" id="{13835274-B258-4EFA-A0F4-3A35F6B3D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90599"/>
            <a:ext cx="2484437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20">
            <a:extLst>
              <a:ext uri="{FF2B5EF4-FFF2-40B4-BE49-F238E27FC236}">
                <a16:creationId xmlns:a16="http://schemas.microsoft.com/office/drawing/2014/main" id="{9CBD2227-C3B1-4BE8-A6FE-BD3D2EBB22CE}"/>
              </a:ext>
            </a:extLst>
          </p:cNvPr>
          <p:cNvGrpSpPr>
            <a:grpSpLocks/>
          </p:cNvGrpSpPr>
          <p:nvPr/>
        </p:nvGrpSpPr>
        <p:grpSpPr bwMode="auto">
          <a:xfrm>
            <a:off x="4355058" y="1048556"/>
            <a:ext cx="1008063" cy="1560513"/>
            <a:chOff x="3995936" y="1340768"/>
            <a:chExt cx="1008063" cy="1560686"/>
          </a:xfrm>
        </p:grpSpPr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A89C55CB-F85F-47B5-AD81-181B458CE6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5936" y="2564904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4" name="Picture 14" descr="法_金文1">
              <a:extLst>
                <a:ext uri="{FF2B5EF4-FFF2-40B4-BE49-F238E27FC236}">
                  <a16:creationId xmlns:a16="http://schemas.microsoft.com/office/drawing/2014/main" id="{A219A669-03F8-44F9-953D-6DE05AF5E6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0494" y="134076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21">
            <a:extLst>
              <a:ext uri="{FF2B5EF4-FFF2-40B4-BE49-F238E27FC236}">
                <a16:creationId xmlns:a16="http://schemas.microsoft.com/office/drawing/2014/main" id="{7ECAFF22-0E88-43CE-AAF9-49D539760AE6}"/>
              </a:ext>
            </a:extLst>
          </p:cNvPr>
          <p:cNvGrpSpPr>
            <a:grpSpLocks/>
          </p:cNvGrpSpPr>
          <p:nvPr/>
        </p:nvGrpSpPr>
        <p:grpSpPr bwMode="auto">
          <a:xfrm>
            <a:off x="5525815" y="1048556"/>
            <a:ext cx="1008063" cy="1560513"/>
            <a:chOff x="4968044" y="1340769"/>
            <a:chExt cx="1008063" cy="1560685"/>
          </a:xfrm>
        </p:grpSpPr>
        <p:sp>
          <p:nvSpPr>
            <p:cNvPr id="16" name="Text Box 5">
              <a:extLst>
                <a:ext uri="{FF2B5EF4-FFF2-40B4-BE49-F238E27FC236}">
                  <a16:creationId xmlns:a16="http://schemas.microsoft.com/office/drawing/2014/main" id="{5C0C975F-A679-4389-91FC-8012EAA43B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8044" y="2564904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7" name="Picture 13" descr="法_小篆1">
              <a:extLst>
                <a:ext uri="{FF2B5EF4-FFF2-40B4-BE49-F238E27FC236}">
                  <a16:creationId xmlns:a16="http://schemas.microsoft.com/office/drawing/2014/main" id="{A263FB98-3E99-417B-ABC0-D96B1F202F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5647" y="1340769"/>
              <a:ext cx="73285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22">
            <a:extLst>
              <a:ext uri="{FF2B5EF4-FFF2-40B4-BE49-F238E27FC236}">
                <a16:creationId xmlns:a16="http://schemas.microsoft.com/office/drawing/2014/main" id="{04B94977-1904-42E3-AF08-0D3032C964B3}"/>
              </a:ext>
            </a:extLst>
          </p:cNvPr>
          <p:cNvGrpSpPr>
            <a:grpSpLocks/>
          </p:cNvGrpSpPr>
          <p:nvPr/>
        </p:nvGrpSpPr>
        <p:grpSpPr bwMode="auto">
          <a:xfrm>
            <a:off x="6696571" y="1035062"/>
            <a:ext cx="1008063" cy="1587500"/>
            <a:chOff x="6200068" y="1340768"/>
            <a:chExt cx="1008063" cy="1588170"/>
          </a:xfrm>
        </p:grpSpPr>
        <p:sp>
          <p:nvSpPr>
            <p:cNvPr id="19" name="Text Box 7">
              <a:extLst>
                <a:ext uri="{FF2B5EF4-FFF2-40B4-BE49-F238E27FC236}">
                  <a16:creationId xmlns:a16="http://schemas.microsoft.com/office/drawing/2014/main" id="{EE15B48B-0711-46DA-8B65-9547A6416B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00068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20" name="Picture 12" descr="法_小篆2">
              <a:extLst>
                <a:ext uri="{FF2B5EF4-FFF2-40B4-BE49-F238E27FC236}">
                  <a16:creationId xmlns:a16="http://schemas.microsoft.com/office/drawing/2014/main" id="{A3812DDD-7D90-4832-BA39-AB9D15FD0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6205" y="134076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6960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9" grpId="0" autoUpdateAnimBg="0"/>
      <p:bldP spid="10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134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