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EAADCFB4-6178-4098-8616-9BA3D08FF7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4907" y="1136814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登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46FE71BC-6C9C-46F3-96BA-2547124E7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6732" y="507330"/>
            <a:ext cx="14732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dēng</a:t>
            </a: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</a:p>
        </p:txBody>
      </p:sp>
      <p:pic>
        <p:nvPicPr>
          <p:cNvPr id="10" name="Picture 13" descr="登_图片">
            <a:extLst>
              <a:ext uri="{FF2B5EF4-FFF2-40B4-BE49-F238E27FC236}">
                <a16:creationId xmlns:a16="http://schemas.microsoft.com/office/drawing/2014/main" id="{D91CFA2C-CF46-4CE2-8642-6613DF6DE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432" y="2953383"/>
            <a:ext cx="24669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20">
            <a:extLst>
              <a:ext uri="{FF2B5EF4-FFF2-40B4-BE49-F238E27FC236}">
                <a16:creationId xmlns:a16="http://schemas.microsoft.com/office/drawing/2014/main" id="{298CCF37-B4A0-4E48-8F03-2A8FC80B541D}"/>
              </a:ext>
            </a:extLst>
          </p:cNvPr>
          <p:cNvGrpSpPr>
            <a:grpSpLocks/>
          </p:cNvGrpSpPr>
          <p:nvPr/>
        </p:nvGrpSpPr>
        <p:grpSpPr bwMode="auto">
          <a:xfrm>
            <a:off x="2472210" y="1133251"/>
            <a:ext cx="1008063" cy="1489075"/>
            <a:chOff x="2843808" y="1844944"/>
            <a:chExt cx="1008063" cy="1488558"/>
          </a:xfrm>
        </p:grpSpPr>
        <p:sp>
          <p:nvSpPr>
            <p:cNvPr id="12" name="Text Box 8">
              <a:extLst>
                <a:ext uri="{FF2B5EF4-FFF2-40B4-BE49-F238E27FC236}">
                  <a16:creationId xmlns:a16="http://schemas.microsoft.com/office/drawing/2014/main" id="{E3D6BD16-B399-4B31-B844-AAEE285C97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3808" y="2996952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3" name="Picture 12" descr="登_甲骨文1">
              <a:extLst>
                <a:ext uri="{FF2B5EF4-FFF2-40B4-BE49-F238E27FC236}">
                  <a16:creationId xmlns:a16="http://schemas.microsoft.com/office/drawing/2014/main" id="{30F028B9-86BC-457C-9C2D-A97EC97551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6411" y="1844944"/>
              <a:ext cx="46285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21">
            <a:extLst>
              <a:ext uri="{FF2B5EF4-FFF2-40B4-BE49-F238E27FC236}">
                <a16:creationId xmlns:a16="http://schemas.microsoft.com/office/drawing/2014/main" id="{F962AE04-B786-4F19-BB71-7033474D9786}"/>
              </a:ext>
            </a:extLst>
          </p:cNvPr>
          <p:cNvGrpSpPr>
            <a:grpSpLocks/>
          </p:cNvGrpSpPr>
          <p:nvPr/>
        </p:nvGrpSpPr>
        <p:grpSpPr bwMode="auto">
          <a:xfrm>
            <a:off x="3588223" y="1133251"/>
            <a:ext cx="1008062" cy="1489075"/>
            <a:chOff x="3995738" y="1844944"/>
            <a:chExt cx="1008062" cy="1488558"/>
          </a:xfrm>
        </p:grpSpPr>
        <p:sp>
          <p:nvSpPr>
            <p:cNvPr id="15" name="Text Box 5">
              <a:extLst>
                <a:ext uri="{FF2B5EF4-FFF2-40B4-BE49-F238E27FC236}">
                  <a16:creationId xmlns:a16="http://schemas.microsoft.com/office/drawing/2014/main" id="{93059EBF-879A-46FA-9DE0-2D6363E3B1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5738" y="2996952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6" name="Picture 11" descr="登_甲骨文2">
              <a:extLst>
                <a:ext uri="{FF2B5EF4-FFF2-40B4-BE49-F238E27FC236}">
                  <a16:creationId xmlns:a16="http://schemas.microsoft.com/office/drawing/2014/main" id="{6A557866-8F58-4535-9E59-61E06F14FE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0841" y="1844944"/>
              <a:ext cx="59785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22">
            <a:extLst>
              <a:ext uri="{FF2B5EF4-FFF2-40B4-BE49-F238E27FC236}">
                <a16:creationId xmlns:a16="http://schemas.microsoft.com/office/drawing/2014/main" id="{F4498D64-27A2-46C7-B3CB-5A7211465CE2}"/>
              </a:ext>
            </a:extLst>
          </p:cNvPr>
          <p:cNvGrpSpPr>
            <a:grpSpLocks/>
          </p:cNvGrpSpPr>
          <p:nvPr/>
        </p:nvGrpSpPr>
        <p:grpSpPr bwMode="auto">
          <a:xfrm>
            <a:off x="4680423" y="1133251"/>
            <a:ext cx="1008062" cy="1489075"/>
            <a:chOff x="5148263" y="1844943"/>
            <a:chExt cx="1008062" cy="1488559"/>
          </a:xfrm>
        </p:grpSpPr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C9BD830D-00DF-4648-8269-612880E4A8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263" y="2996952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9" name="Picture 10" descr="登_金文">
              <a:extLst>
                <a:ext uri="{FF2B5EF4-FFF2-40B4-BE49-F238E27FC236}">
                  <a16:creationId xmlns:a16="http://schemas.microsoft.com/office/drawing/2014/main" id="{8E6BCFEE-C5C6-45C1-9AD7-1A7937BCB9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1242" y="1844943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23">
            <a:extLst>
              <a:ext uri="{FF2B5EF4-FFF2-40B4-BE49-F238E27FC236}">
                <a16:creationId xmlns:a16="http://schemas.microsoft.com/office/drawing/2014/main" id="{438C468A-70C3-4758-AB07-92AA321CAA44}"/>
              </a:ext>
            </a:extLst>
          </p:cNvPr>
          <p:cNvGrpSpPr>
            <a:grpSpLocks/>
          </p:cNvGrpSpPr>
          <p:nvPr/>
        </p:nvGrpSpPr>
        <p:grpSpPr bwMode="auto">
          <a:xfrm>
            <a:off x="5796435" y="1133251"/>
            <a:ext cx="1008063" cy="1489075"/>
            <a:chOff x="6191969" y="1844944"/>
            <a:chExt cx="1008062" cy="1488558"/>
          </a:xfrm>
        </p:grpSpPr>
        <p:sp>
          <p:nvSpPr>
            <p:cNvPr id="25" name="Text Box 7">
              <a:extLst>
                <a:ext uri="{FF2B5EF4-FFF2-40B4-BE49-F238E27FC236}">
                  <a16:creationId xmlns:a16="http://schemas.microsoft.com/office/drawing/2014/main" id="{10EC5BF7-3990-444A-9927-930D6E82A9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91969" y="2996952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26" name="Picture 9" descr="登_小篆">
              <a:extLst>
                <a:ext uri="{FF2B5EF4-FFF2-40B4-BE49-F238E27FC236}">
                  <a16:creationId xmlns:a16="http://schemas.microsoft.com/office/drawing/2014/main" id="{67D235A2-DDBC-4E7F-984A-A95BEAA88E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7429" y="1844944"/>
              <a:ext cx="61714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Text Box 22">
            <a:extLst>
              <a:ext uri="{FF2B5EF4-FFF2-40B4-BE49-F238E27FC236}">
                <a16:creationId xmlns:a16="http://schemas.microsoft.com/office/drawing/2014/main" id="{C78D64F6-6E93-4F6B-8B3B-7542D73FB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960" y="2973530"/>
            <a:ext cx="4245372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登，会意字。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甲骨文、金文中的登字，像人两手捧豆（古代用以盛放食器的一种高脚盘）向上供奉的样子，“豆”上两个“止”形，表示向前进献的动作。所以登字本义为向上进奉，引申为上升、登高、前进等义。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652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9" grpId="0" autoUpdateAnimBg="0"/>
      <p:bldP spid="27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90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