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299200" y="293701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初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678614" y="2458382"/>
            <a:ext cx="1978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宋体" charset="-122"/>
              </a:rPr>
              <a:t>chū</a:t>
            </a:r>
          </a:p>
        </p:txBody>
      </p:sp>
      <p:sp>
        <p:nvSpPr>
          <p:cNvPr id="6150" name="Rectangle 11"/>
          <p:cNvSpPr>
            <a:spLocks noChangeArrowheads="1"/>
          </p:cNvSpPr>
          <p:nvPr/>
        </p:nvSpPr>
        <p:spPr bwMode="auto">
          <a:xfrm>
            <a:off x="0" y="163368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2123727" y="2931790"/>
            <a:ext cx="468052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初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会意字。甲骨文字形，由“刀、衣”组成。用刀一类工具裁剪衣物，表示“裁衣”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之义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。用刀剪裁衣服，是制衣服的开始。后来，表示事情的开始、原来、当初等意思。</a:t>
            </a:r>
          </a:p>
        </p:txBody>
      </p:sp>
      <p:grpSp>
        <p:nvGrpSpPr>
          <p:cNvPr id="7177" name="组合 15"/>
          <p:cNvGrpSpPr>
            <a:grpSpLocks/>
          </p:cNvGrpSpPr>
          <p:nvPr/>
        </p:nvGrpSpPr>
        <p:grpSpPr bwMode="auto">
          <a:xfrm>
            <a:off x="3636368" y="1209655"/>
            <a:ext cx="1006475" cy="1220668"/>
            <a:chOff x="3165518" y="1772936"/>
            <a:chExt cx="1006475" cy="1626653"/>
          </a:xfrm>
        </p:grpSpPr>
        <p:pic>
          <p:nvPicPr>
            <p:cNvPr id="6164" name="图片 30750" descr="初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8229" y="1772936"/>
              <a:ext cx="88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5" name="Text Box 14"/>
            <p:cNvSpPr txBox="1">
              <a:spLocks noChangeArrowheads="1"/>
            </p:cNvSpPr>
            <p:nvPr/>
          </p:nvSpPr>
          <p:spPr bwMode="auto">
            <a:xfrm>
              <a:off x="3165518" y="2948434"/>
              <a:ext cx="1006475" cy="451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7178" name="组合 13"/>
          <p:cNvGrpSpPr>
            <a:grpSpLocks/>
          </p:cNvGrpSpPr>
          <p:nvPr/>
        </p:nvGrpSpPr>
        <p:grpSpPr bwMode="auto">
          <a:xfrm>
            <a:off x="4657271" y="1209655"/>
            <a:ext cx="1006475" cy="1220668"/>
            <a:chOff x="4307530" y="1772936"/>
            <a:chExt cx="1006475" cy="1626653"/>
          </a:xfrm>
        </p:grpSpPr>
        <p:pic>
          <p:nvPicPr>
            <p:cNvPr id="6162" name="图片 30748" descr="初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6030" y="1772936"/>
              <a:ext cx="90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3" name="Text Box 15"/>
            <p:cNvSpPr txBox="1">
              <a:spLocks noChangeArrowheads="1"/>
            </p:cNvSpPr>
            <p:nvPr/>
          </p:nvSpPr>
          <p:spPr bwMode="auto">
            <a:xfrm>
              <a:off x="4307530" y="2948434"/>
              <a:ext cx="1006475" cy="451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7179" name="组合 12"/>
          <p:cNvGrpSpPr>
            <a:grpSpLocks/>
          </p:cNvGrpSpPr>
          <p:nvPr/>
        </p:nvGrpSpPr>
        <p:grpSpPr bwMode="auto">
          <a:xfrm>
            <a:off x="5678174" y="1209655"/>
            <a:ext cx="1006475" cy="1220668"/>
            <a:chOff x="5463752" y="1772936"/>
            <a:chExt cx="1006475" cy="1626653"/>
          </a:xfrm>
        </p:grpSpPr>
        <p:pic>
          <p:nvPicPr>
            <p:cNvPr id="6160" name="图片 30749" descr="初_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9095" y="1772936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1" name="Text Box 16"/>
            <p:cNvSpPr txBox="1">
              <a:spLocks noChangeArrowheads="1"/>
            </p:cNvSpPr>
            <p:nvPr/>
          </p:nvSpPr>
          <p:spPr bwMode="auto">
            <a:xfrm>
              <a:off x="5463752" y="2948434"/>
              <a:ext cx="1006475" cy="451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7180" name="组合 11"/>
          <p:cNvGrpSpPr>
            <a:grpSpLocks/>
          </p:cNvGrpSpPr>
          <p:nvPr/>
        </p:nvGrpSpPr>
        <p:grpSpPr bwMode="auto">
          <a:xfrm>
            <a:off x="6699076" y="1317932"/>
            <a:ext cx="1257300" cy="1112391"/>
            <a:chOff x="6258041" y="1916936"/>
            <a:chExt cx="1257883" cy="1482779"/>
          </a:xfrm>
        </p:grpSpPr>
        <p:pic>
          <p:nvPicPr>
            <p:cNvPr id="6158" name="图片 11282" descr="初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8041" y="1916936"/>
              <a:ext cx="1257883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6383745" y="2948434"/>
              <a:ext cx="1006475" cy="451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pic>
        <p:nvPicPr>
          <p:cNvPr id="7181" name="Picture 30" descr="G:\00各种申报材料\2020\《汉字奥秘》校本教材\02汉字奥秘插图_资料\03汉字有关图片（夏璠梓初稿）\009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583" y="1059582"/>
            <a:ext cx="1501305" cy="1460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8" name="直接连接符 2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A6AD6F48-A733-4E5A-AD73-77B411D866B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A81F060-8074-497B-A35C-99D08532A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C8BCF539-F8D6-4B76-BB9E-3226290537A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45008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1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6288</TotalTime>
  <Words>70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1287</cp:revision>
  <dcterms:created xsi:type="dcterms:W3CDTF">2011-03-21T09:38:00Z</dcterms:created>
  <dcterms:modified xsi:type="dcterms:W3CDTF">2026-07-08T10:38:26Z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