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40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://hzdam.qmxgk.com/jxal.htm" TargetMode="External"/><Relationship Id="rId11" Type="http://schemas.openxmlformats.org/officeDocument/2006/relationships/image" Target="../media/image8.jpeg"/><Relationship Id="rId5" Type="http://schemas.openxmlformats.org/officeDocument/2006/relationships/image" Target="../media/image3.jpeg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0" name="Text Box 30"/>
          <p:cNvSpPr txBox="1">
            <a:spLocks noChangeArrowheads="1"/>
          </p:cNvSpPr>
          <p:nvPr/>
        </p:nvSpPr>
        <p:spPr bwMode="auto">
          <a:xfrm>
            <a:off x="898351" y="3009022"/>
            <a:ext cx="244951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尘</a:t>
            </a:r>
          </a:p>
        </p:txBody>
      </p:sp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1313086" y="2610162"/>
            <a:ext cx="1620043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3600" b="0" dirty="0" err="1">
                <a:solidFill>
                  <a:srgbClr val="FF0000"/>
                </a:solidFill>
                <a:latin typeface="+mn-ea"/>
                <a:ea typeface="+mn-ea"/>
              </a:rPr>
              <a:t>chén</a:t>
            </a:r>
            <a:endParaRPr lang="en-US" altLang="zh-CN" sz="3600" b="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4101" name="Rectangle 3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4102" name="Rectangle 2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20" name="Text Box 30"/>
          <p:cNvSpPr txBox="1">
            <a:spLocks noChangeArrowheads="1"/>
          </p:cNvSpPr>
          <p:nvPr/>
        </p:nvSpPr>
        <p:spPr bwMode="auto">
          <a:xfrm>
            <a:off x="4053364" y="3006527"/>
            <a:ext cx="3390626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尘，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会意字。甲骨文、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字形，由“鹿、土”组成，表示群鹿飞奔时，扬起尘土的意思。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汉字简化后，由“小、土”组成，表示飞扬的灰土。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4104" name="Rectangle 2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pic>
        <p:nvPicPr>
          <p:cNvPr id="2151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7164" y="3745806"/>
            <a:ext cx="1721340" cy="9861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1668212" y="654391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小土</a:t>
            </a:r>
            <a:r>
              <a:rPr lang="en-US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尘</a:t>
            </a:r>
          </a:p>
        </p:txBody>
      </p:sp>
      <p:pic>
        <p:nvPicPr>
          <p:cNvPr id="4107" name="图片 18" descr="G:\00各种申报材料\2020\《汉字文化》文本教材\20200210汉字演变形体\鹿+尘土飞扬01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349775"/>
            <a:ext cx="2333189" cy="13326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8" name="组合 10"/>
          <p:cNvGrpSpPr>
            <a:grpSpLocks/>
          </p:cNvGrpSpPr>
          <p:nvPr/>
        </p:nvGrpSpPr>
        <p:grpSpPr bwMode="auto">
          <a:xfrm>
            <a:off x="4499992" y="1351762"/>
            <a:ext cx="1006475" cy="1508020"/>
            <a:chOff x="3620502" y="916297"/>
            <a:chExt cx="1006475" cy="2011872"/>
          </a:xfrm>
        </p:grpSpPr>
        <p:sp>
          <p:nvSpPr>
            <p:cNvPr id="4122" name="Text Box 14"/>
            <p:cNvSpPr txBox="1">
              <a:spLocks noChangeArrowheads="1"/>
            </p:cNvSpPr>
            <p:nvPr/>
          </p:nvSpPr>
          <p:spPr bwMode="auto">
            <a:xfrm>
              <a:off x="3620502" y="2476499"/>
              <a:ext cx="1006475" cy="4516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4123" name="Picture 4" descr="说明: F:\10校本课程_汉字奥秘\20120317汉字奥秘_特色课程\汉字奥秘\01一上\09第九讲：会意字_尖歪孬夯卡\尘_甲骨文.gif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0819" y="916297"/>
              <a:ext cx="985840" cy="14408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9" name="组合 11"/>
          <p:cNvGrpSpPr>
            <a:grpSpLocks/>
          </p:cNvGrpSpPr>
          <p:nvPr/>
        </p:nvGrpSpPr>
        <p:grpSpPr bwMode="auto">
          <a:xfrm>
            <a:off x="5577197" y="1351762"/>
            <a:ext cx="1006475" cy="1508020"/>
            <a:chOff x="4728145" y="916297"/>
            <a:chExt cx="1006475" cy="2011872"/>
          </a:xfrm>
        </p:grpSpPr>
        <p:sp>
          <p:nvSpPr>
            <p:cNvPr id="4120" name="Text Box 15"/>
            <p:cNvSpPr txBox="1">
              <a:spLocks noChangeArrowheads="1"/>
            </p:cNvSpPr>
            <p:nvPr/>
          </p:nvSpPr>
          <p:spPr bwMode="auto">
            <a:xfrm>
              <a:off x="4728145" y="2476499"/>
              <a:ext cx="1006475" cy="4516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4121" name="Picture 3" descr="说明: F:\10校本课程_汉字奥秘\20120317汉字奥秘_特色课程\汉字奥秘\01一上\09第九讲：会意字_尖歪孬夯卡\尘_小篆.gif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8462" y="916297"/>
              <a:ext cx="985840" cy="14408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10" name="组合 12"/>
          <p:cNvGrpSpPr>
            <a:grpSpLocks/>
          </p:cNvGrpSpPr>
          <p:nvPr/>
        </p:nvGrpSpPr>
        <p:grpSpPr bwMode="auto">
          <a:xfrm>
            <a:off x="6654402" y="1351762"/>
            <a:ext cx="1023756" cy="1508020"/>
            <a:chOff x="5764484" y="916297"/>
            <a:chExt cx="1023756" cy="2011872"/>
          </a:xfrm>
        </p:grpSpPr>
        <p:sp>
          <p:nvSpPr>
            <p:cNvPr id="4118" name="Text Box 16"/>
            <p:cNvSpPr txBox="1">
              <a:spLocks noChangeArrowheads="1"/>
            </p:cNvSpPr>
            <p:nvPr/>
          </p:nvSpPr>
          <p:spPr bwMode="auto">
            <a:xfrm>
              <a:off x="5773125" y="2476499"/>
              <a:ext cx="1006475" cy="4516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4119" name="图片 39943" descr="说明: G:\00各种申报材料\2020\《汉字文化》文本教材\20200210汉字演变形体\尘_篆书1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4484" y="916297"/>
              <a:ext cx="1023756" cy="14408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11" name="组合 13"/>
          <p:cNvGrpSpPr>
            <a:grpSpLocks/>
          </p:cNvGrpSpPr>
          <p:nvPr/>
        </p:nvGrpSpPr>
        <p:grpSpPr bwMode="auto">
          <a:xfrm>
            <a:off x="7748887" y="1514998"/>
            <a:ext cx="1395113" cy="1344784"/>
            <a:chOff x="6676380" y="1134581"/>
            <a:chExt cx="1395113" cy="1793418"/>
          </a:xfrm>
        </p:grpSpPr>
        <p:sp>
          <p:nvSpPr>
            <p:cNvPr id="4116" name="Text Box 16"/>
            <p:cNvSpPr txBox="1">
              <a:spLocks noChangeArrowheads="1"/>
            </p:cNvSpPr>
            <p:nvPr/>
          </p:nvSpPr>
          <p:spPr bwMode="auto">
            <a:xfrm>
              <a:off x="6870699" y="2476500"/>
              <a:ext cx="1006475" cy="451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4117" name="图片 4132" descr="说明: G:\00各种申报材料\2020\20200611《汉字奥秘》\02插图资料\隶书楷书1\尘_隶书.jp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6380" y="1134581"/>
              <a:ext cx="1395113" cy="1248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12" name="组合 14"/>
          <p:cNvGrpSpPr>
            <a:grpSpLocks/>
          </p:cNvGrpSpPr>
          <p:nvPr/>
        </p:nvGrpSpPr>
        <p:grpSpPr bwMode="auto">
          <a:xfrm>
            <a:off x="2843808" y="3000097"/>
            <a:ext cx="1184095" cy="1515869"/>
            <a:chOff x="7975341" y="1094465"/>
            <a:chExt cx="1185031" cy="2020235"/>
          </a:xfrm>
        </p:grpSpPr>
        <p:sp>
          <p:nvSpPr>
            <p:cNvPr id="4114" name="Text Box 16"/>
            <p:cNvSpPr txBox="1">
              <a:spLocks noChangeArrowheads="1"/>
            </p:cNvSpPr>
            <p:nvPr/>
          </p:nvSpPr>
          <p:spPr bwMode="auto">
            <a:xfrm>
              <a:off x="8064619" y="2663501"/>
              <a:ext cx="1006475" cy="451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4115" name="图片 10272" descr="说明: G:\00各种申报材料\2020\20200611《汉字奥秘》\02插图资料\隶书楷书1\尘_楷书.jpg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75341" y="1094465"/>
              <a:ext cx="1185031" cy="1439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13" name="Rectangle 24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3BA4B21F-34E8-4739-B3AD-3EDEE978C646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9671DB3A-F94B-4373-905A-6BA8792B20E3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>
            <a:extLst>
              <a:ext uri="{FF2B5EF4-FFF2-40B4-BE49-F238E27FC236}">
                <a16:creationId xmlns:a16="http://schemas.microsoft.com/office/drawing/2014/main" id="{15612991-0F3F-47B7-8F07-A9CA8ADB972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5BE3F867-6F75-48A7-AE1C-E289BB698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文本框 14">
            <a:extLst>
              <a:ext uri="{FF2B5EF4-FFF2-40B4-BE49-F238E27FC236}">
                <a16:creationId xmlns:a16="http://schemas.microsoft.com/office/drawing/2014/main" id="{D5458C94-A17E-4319-A035-A8456E1F015A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57167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5" dur="3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0" grpId="0" autoUpdateAnimBg="0"/>
      <p:bldP spid="10271" grpId="0" autoUpdateAnimBg="0"/>
      <p:bldP spid="20" grpId="0" autoUpdateAnimBg="0"/>
      <p:bldP spid="18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6272</TotalTime>
  <Words>66</Words>
  <Application>Microsoft Office PowerPoint</Application>
  <PresentationFormat>全屏显示(16:9)</PresentationFormat>
  <Paragraphs>13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1281</cp:revision>
  <dcterms:created xsi:type="dcterms:W3CDTF">2011-03-21T09:38:00Z</dcterms:created>
  <dcterms:modified xsi:type="dcterms:W3CDTF">2026-07-08T09:13:31Z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