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8"/>
          <p:cNvSpPr>
            <a:spLocks noChangeArrowheads="1"/>
          </p:cNvSpPr>
          <p:nvPr/>
        </p:nvSpPr>
        <p:spPr bwMode="auto">
          <a:xfrm>
            <a:off x="0" y="17120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0" y="2823448"/>
            <a:ext cx="2487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/>
              <a:t> 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6732240" y="221693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尊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7414865" y="1652354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zūn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2699792" y="2787774"/>
            <a:ext cx="4775200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尊，会意字。甲骨文字形，由“酉（酒杯）、廾”组成，表示双手高举酒杯敬酒的意思；金文字形，增加出了升高符（阜），“八”，表示酒杯里面盛满了酒，将要流出的样子。表示“庄重、敬重”的意思，现在又表示“地位或辈分高”等多种意思。</a:t>
            </a:r>
          </a:p>
        </p:txBody>
      </p:sp>
      <p:grpSp>
        <p:nvGrpSpPr>
          <p:cNvPr id="5129" name="组合 11"/>
          <p:cNvGrpSpPr>
            <a:grpSpLocks/>
          </p:cNvGrpSpPr>
          <p:nvPr/>
        </p:nvGrpSpPr>
        <p:grpSpPr bwMode="auto">
          <a:xfrm>
            <a:off x="3300529" y="1119956"/>
            <a:ext cx="1006475" cy="1195942"/>
            <a:chOff x="3410444" y="1340888"/>
            <a:chExt cx="1006475" cy="1595461"/>
          </a:xfrm>
        </p:grpSpPr>
        <p:sp>
          <p:nvSpPr>
            <p:cNvPr id="7192" name="Text Box 14"/>
            <p:cNvSpPr txBox="1">
              <a:spLocks noChangeArrowheads="1"/>
            </p:cNvSpPr>
            <p:nvPr/>
          </p:nvSpPr>
          <p:spPr bwMode="auto">
            <a:xfrm>
              <a:off x="3410444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193" name="图片 11287" descr="尊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6839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0" name="组合 12"/>
          <p:cNvGrpSpPr>
            <a:grpSpLocks/>
          </p:cNvGrpSpPr>
          <p:nvPr/>
        </p:nvGrpSpPr>
        <p:grpSpPr bwMode="auto">
          <a:xfrm>
            <a:off x="4357805" y="1119956"/>
            <a:ext cx="1006475" cy="1195942"/>
            <a:chOff x="4230309" y="1340888"/>
            <a:chExt cx="1006475" cy="1595461"/>
          </a:xfrm>
        </p:grpSpPr>
        <p:sp>
          <p:nvSpPr>
            <p:cNvPr id="7190" name="Text Box 15"/>
            <p:cNvSpPr txBox="1">
              <a:spLocks noChangeArrowheads="1"/>
            </p:cNvSpPr>
            <p:nvPr/>
          </p:nvSpPr>
          <p:spPr bwMode="auto">
            <a:xfrm>
              <a:off x="4230309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7191" name="图片 11286" descr="尊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6704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1" name="组合 14"/>
          <p:cNvGrpSpPr>
            <a:grpSpLocks/>
          </p:cNvGrpSpPr>
          <p:nvPr/>
        </p:nvGrpSpPr>
        <p:grpSpPr bwMode="auto">
          <a:xfrm>
            <a:off x="6445845" y="1119956"/>
            <a:ext cx="1006475" cy="1195942"/>
            <a:chOff x="5814092" y="1340888"/>
            <a:chExt cx="1006475" cy="1595461"/>
          </a:xfrm>
        </p:grpSpPr>
        <p:sp>
          <p:nvSpPr>
            <p:cNvPr id="7188" name="Text Box 16"/>
            <p:cNvSpPr txBox="1">
              <a:spLocks noChangeArrowheads="1"/>
            </p:cNvSpPr>
            <p:nvPr/>
          </p:nvSpPr>
          <p:spPr bwMode="auto">
            <a:xfrm>
              <a:off x="5814092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9" name="图片 11285" descr="尊_篆书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2066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2" name="组合 15"/>
          <p:cNvGrpSpPr>
            <a:grpSpLocks/>
          </p:cNvGrpSpPr>
          <p:nvPr/>
        </p:nvGrpSpPr>
        <p:grpSpPr bwMode="auto">
          <a:xfrm>
            <a:off x="1693317" y="3112294"/>
            <a:ext cx="1006475" cy="1101787"/>
            <a:chOff x="6718005" y="1466888"/>
            <a:chExt cx="1006475" cy="1469289"/>
          </a:xfrm>
        </p:grpSpPr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6718005" y="2484698"/>
              <a:ext cx="1006475" cy="451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7" name="图片 4112" descr="尊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8535" y="1466888"/>
              <a:ext cx="925414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1" name="Rectangle 2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5134" name="组合 13"/>
          <p:cNvGrpSpPr>
            <a:grpSpLocks/>
          </p:cNvGrpSpPr>
          <p:nvPr/>
        </p:nvGrpSpPr>
        <p:grpSpPr bwMode="auto">
          <a:xfrm>
            <a:off x="5388570" y="1119956"/>
            <a:ext cx="1006475" cy="1195942"/>
            <a:chOff x="5060526" y="1340888"/>
            <a:chExt cx="1006475" cy="1595461"/>
          </a:xfrm>
        </p:grpSpPr>
        <p:pic>
          <p:nvPicPr>
            <p:cNvPr id="7184" name="图片 11284" descr="尊_篆书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1132" y="134088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5" name="Text Box 16"/>
            <p:cNvSpPr txBox="1">
              <a:spLocks noChangeArrowheads="1"/>
            </p:cNvSpPr>
            <p:nvPr/>
          </p:nvSpPr>
          <p:spPr bwMode="auto">
            <a:xfrm>
              <a:off x="5060526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pic>
        <p:nvPicPr>
          <p:cNvPr id="5135" name="Picture 7" descr="F:\新建文件夹\47页插图2.jpg47页插图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911" y="769454"/>
            <a:ext cx="1320817" cy="1821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直接连接符 2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>
            <a:extLst>
              <a:ext uri="{FF2B5EF4-FFF2-40B4-BE49-F238E27FC236}">
                <a16:creationId xmlns:a16="http://schemas.microsoft.com/office/drawing/2014/main" id="{E253FE4C-7658-45C3-8976-232C2361D8F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7A3B16A-C67E-4801-8D42-C8E334813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102D84CB-5231-4D28-B828-4E95B3228C6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2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8" grpId="0" autoUpdateAnimBg="0"/>
      <p:bldP spid="3089" grpId="0" autoUpdateAnimBg="0"/>
      <p:bldP spid="309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6295</TotalTime>
  <Words>95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1293</cp:revision>
  <dcterms:created xsi:type="dcterms:W3CDTF">2011-03-21T09:38:00Z</dcterms:created>
  <dcterms:modified xsi:type="dcterms:W3CDTF">2026-07-08T11:53:05Z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