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13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515100" y="2918733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b="1" dirty="0">
                <a:solidFill>
                  <a:srgbClr val="FF0000"/>
                </a:solidFill>
                <a:latin typeface="宋体" panose="02010600030101010101" pitchFamily="2" charset="-122"/>
              </a:rPr>
              <a:t>武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7272338" y="2283718"/>
            <a:ext cx="122396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wǔ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7173" name="Rectangle 6"/>
          <p:cNvSpPr>
            <a:spLocks noChangeArrowheads="1"/>
          </p:cNvSpPr>
          <p:nvPr/>
        </p:nvSpPr>
        <p:spPr bwMode="auto">
          <a:xfrm>
            <a:off x="0" y="783581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10256" name="Text Box 16"/>
          <p:cNvSpPr txBox="1">
            <a:spLocks noChangeArrowheads="1"/>
          </p:cNvSpPr>
          <p:nvPr/>
        </p:nvSpPr>
        <p:spPr bwMode="auto">
          <a:xfrm>
            <a:off x="2123728" y="2931790"/>
            <a:ext cx="439296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武，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会意字。甲骨文字形，由“止、戈”组成。戈，代表武器；止，是脚趾的象形，表示行进。人拿着戈行进，表示阅兵或征伐示威，要动武的意思。本义指勇猛、猛烈。</a:t>
            </a:r>
            <a:endParaRPr lang="zh-CN" altLang="en-US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grpSp>
        <p:nvGrpSpPr>
          <p:cNvPr id="7176" name="组合 17"/>
          <p:cNvGrpSpPr>
            <a:grpSpLocks/>
          </p:cNvGrpSpPr>
          <p:nvPr/>
        </p:nvGrpSpPr>
        <p:grpSpPr bwMode="auto">
          <a:xfrm>
            <a:off x="4044330" y="1269232"/>
            <a:ext cx="1006475" cy="1189947"/>
            <a:chOff x="3563938" y="1340888"/>
            <a:chExt cx="1006475" cy="1587187"/>
          </a:xfrm>
        </p:grpSpPr>
        <p:pic>
          <p:nvPicPr>
            <p:cNvPr id="7187" name="图片 2870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2965" y="1340888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8" name="Text Box 14"/>
            <p:cNvSpPr txBox="1">
              <a:spLocks noChangeArrowheads="1"/>
            </p:cNvSpPr>
            <p:nvPr/>
          </p:nvSpPr>
          <p:spPr bwMode="auto">
            <a:xfrm>
              <a:off x="3563938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7177" name="组合 18"/>
          <p:cNvGrpSpPr>
            <a:grpSpLocks/>
          </p:cNvGrpSpPr>
          <p:nvPr/>
        </p:nvGrpSpPr>
        <p:grpSpPr bwMode="auto">
          <a:xfrm>
            <a:off x="5028580" y="1269232"/>
            <a:ext cx="1006475" cy="1189947"/>
            <a:chOff x="4573935" y="1340888"/>
            <a:chExt cx="1006475" cy="1587187"/>
          </a:xfrm>
        </p:grpSpPr>
        <p:pic>
          <p:nvPicPr>
            <p:cNvPr id="7185" name="图片 2457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7172" y="1340888"/>
              <a:ext cx="72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6" name="Text Box 15"/>
            <p:cNvSpPr txBox="1">
              <a:spLocks noChangeArrowheads="1"/>
            </p:cNvSpPr>
            <p:nvPr/>
          </p:nvSpPr>
          <p:spPr bwMode="auto">
            <a:xfrm>
              <a:off x="4573935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7178" name="组合 19"/>
          <p:cNvGrpSpPr>
            <a:grpSpLocks/>
          </p:cNvGrpSpPr>
          <p:nvPr/>
        </p:nvGrpSpPr>
        <p:grpSpPr bwMode="auto">
          <a:xfrm>
            <a:off x="6014417" y="1269232"/>
            <a:ext cx="1006475" cy="1189947"/>
            <a:chOff x="5657536" y="1340888"/>
            <a:chExt cx="1006475" cy="1587187"/>
          </a:xfrm>
        </p:grpSpPr>
        <p:pic>
          <p:nvPicPr>
            <p:cNvPr id="7183" name="图片 2868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0773" y="1340888"/>
              <a:ext cx="72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4" name="Text Box 16"/>
            <p:cNvSpPr txBox="1">
              <a:spLocks noChangeArrowheads="1"/>
            </p:cNvSpPr>
            <p:nvPr/>
          </p:nvSpPr>
          <p:spPr bwMode="auto">
            <a:xfrm>
              <a:off x="5657536" y="2476501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7179" name="组合 21"/>
          <p:cNvGrpSpPr>
            <a:grpSpLocks/>
          </p:cNvGrpSpPr>
          <p:nvPr/>
        </p:nvGrpSpPr>
        <p:grpSpPr bwMode="auto">
          <a:xfrm>
            <a:off x="6998667" y="1393057"/>
            <a:ext cx="1101725" cy="1055298"/>
            <a:chOff x="6519005" y="1506600"/>
            <a:chExt cx="1101175" cy="1406995"/>
          </a:xfrm>
        </p:grpSpPr>
        <p:pic>
          <p:nvPicPr>
            <p:cNvPr id="7181" name="图片 3075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9005" y="1506600"/>
              <a:ext cx="1101175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2" name="Text Box 16"/>
            <p:cNvSpPr txBox="1">
              <a:spLocks noChangeArrowheads="1"/>
            </p:cNvSpPr>
            <p:nvPr/>
          </p:nvSpPr>
          <p:spPr bwMode="auto">
            <a:xfrm>
              <a:off x="6566355" y="2462212"/>
              <a:ext cx="1006475" cy="451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pic>
        <p:nvPicPr>
          <p:cNvPr id="7180" name="图片 2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341" y="771550"/>
            <a:ext cx="2058988" cy="1805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1" name="直接连接符 20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30">
            <a:extLst>
              <a:ext uri="{FF2B5EF4-FFF2-40B4-BE49-F238E27FC236}">
                <a16:creationId xmlns:a16="http://schemas.microsoft.com/office/drawing/2014/main" id="{567730B2-93D0-493E-AC72-BDA617E6E4B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A5704E32-C2DE-4ED0-9CDE-D0A1E56CE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>
            <a:extLst>
              <a:ext uri="{FF2B5EF4-FFF2-40B4-BE49-F238E27FC236}">
                <a16:creationId xmlns:a16="http://schemas.microsoft.com/office/drawing/2014/main" id="{549F07D6-5238-4853-A163-ABFD7D38B0C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29414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0"/>
                                        <p:tgtEl>
                                          <p:spTgt spid="10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autoUpdateAnimBg="0"/>
      <p:bldP spid="10244" grpId="0" autoUpdateAnimBg="0"/>
      <p:bldP spid="10256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6283</TotalTime>
  <Words>72</Words>
  <Application>Microsoft Office PowerPoint</Application>
  <PresentationFormat>全屏显示(16:9)</PresentationFormat>
  <Paragraphs>10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1286</cp:revision>
  <dcterms:created xsi:type="dcterms:W3CDTF">2011-03-21T09:38:00Z</dcterms:created>
  <dcterms:modified xsi:type="dcterms:W3CDTF">2026-07-08T10:28:37Z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