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97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/>
          <p:cNvSpPr txBox="1">
            <a:spLocks noChangeArrowheads="1"/>
          </p:cNvSpPr>
          <p:nvPr/>
        </p:nvSpPr>
        <p:spPr bwMode="auto">
          <a:xfrm>
            <a:off x="1330970" y="2279202"/>
            <a:ext cx="25209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zh-CN" altLang="en-US" sz="12000" b="1" dirty="0">
                <a:solidFill>
                  <a:srgbClr val="FF0000"/>
                </a:solidFill>
                <a:latin typeface="宋体" pitchFamily="2" charset="-122"/>
              </a:rPr>
              <a:t>秉</a:t>
            </a: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1691333" y="1815652"/>
            <a:ext cx="18002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bǐn</a:t>
            </a:r>
            <a:r>
              <a:rPr lang="en-US" altLang="zh-CN" sz="4400" b="0" dirty="0" err="1">
                <a:solidFill>
                  <a:srgbClr val="FF0000"/>
                </a:solidFill>
                <a:latin typeface="+mn-lt"/>
              </a:rPr>
              <a:t>g</a:t>
            </a:r>
            <a:endParaRPr lang="en-US" altLang="zh-CN" sz="4400" b="0" dirty="0">
              <a:solidFill>
                <a:srgbClr val="FF0000"/>
              </a:solidFill>
              <a:latin typeface="+mn-lt"/>
            </a:endParaRPr>
          </a:p>
        </p:txBody>
      </p: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3348062" y="2905689"/>
            <a:ext cx="4032250" cy="1384995"/>
            <a:chOff x="3043585" y="3644900"/>
            <a:chExt cx="4032250" cy="1384995"/>
          </a:xfrm>
        </p:grpSpPr>
        <p:sp>
          <p:nvSpPr>
            <p:cNvPr id="5" name="Text Box 25"/>
            <p:cNvSpPr txBox="1">
              <a:spLocks noChangeArrowheads="1"/>
            </p:cNvSpPr>
            <p:nvPr/>
          </p:nvSpPr>
          <p:spPr bwMode="auto">
            <a:xfrm>
              <a:off x="3043585" y="3644900"/>
              <a:ext cx="4032250" cy="1384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50000"/>
                </a:spcBef>
                <a:buFontTx/>
                <a:buNone/>
              </a:pPr>
              <a:r>
                <a:rPr lang="en-US" altLang="zh-CN" sz="1400" b="0" dirty="0">
                  <a:solidFill>
                    <a:srgbClr val="0000FF"/>
                  </a:solidFill>
                  <a:latin typeface="华文中宋" pitchFamily="2" charset="-122"/>
                  <a:ea typeface="华文中宋" pitchFamily="2" charset="-122"/>
                </a:rPr>
                <a:t>      </a:t>
              </a:r>
              <a:r>
                <a:rPr lang="zh-CN" altLang="zh-CN" sz="1400" b="0" dirty="0">
                  <a:solidFill>
                    <a:srgbClr val="0000FF"/>
                  </a:solidFill>
                  <a:latin typeface="华文中宋" pitchFamily="2" charset="-122"/>
                  <a:ea typeface="华文中宋" pitchFamily="2" charset="-122"/>
                </a:rPr>
                <a:t>秉，会意字，由“禾、</a:t>
              </a:r>
              <a:r>
                <a:rPr lang="en-US" altLang="zh-CN" sz="1400" b="0" dirty="0">
                  <a:solidFill>
                    <a:srgbClr val="0000FF"/>
                  </a:solidFill>
                  <a:latin typeface="华文中宋" pitchFamily="2" charset="-122"/>
                  <a:ea typeface="华文中宋" pitchFamily="2" charset="-122"/>
                </a:rPr>
                <a:t>   </a:t>
              </a:r>
              <a:r>
                <a:rPr lang="zh-CN" altLang="zh-CN" sz="1400" b="0" dirty="0">
                  <a:solidFill>
                    <a:srgbClr val="0000FF"/>
                  </a:solidFill>
                  <a:latin typeface="华文中宋" pitchFamily="2" charset="-122"/>
                  <a:ea typeface="华文中宋" pitchFamily="2" charset="-122"/>
                </a:rPr>
                <a:t>”组成。金文字形，一只手（</a:t>
              </a:r>
              <a:r>
                <a:rPr lang="en-US" altLang="zh-CN" sz="1400" b="0" dirty="0">
                  <a:solidFill>
                    <a:srgbClr val="0000FF"/>
                  </a:solidFill>
                  <a:latin typeface="华文中宋" pitchFamily="2" charset="-122"/>
                  <a:ea typeface="华文中宋" pitchFamily="2" charset="-122"/>
                </a:rPr>
                <a:t>   </a:t>
              </a:r>
              <a:r>
                <a:rPr lang="zh-CN" altLang="zh-CN" sz="1400" b="0" dirty="0">
                  <a:solidFill>
                    <a:srgbClr val="0000FF"/>
                  </a:solidFill>
                  <a:latin typeface="华文中宋" pitchFamily="2" charset="-122"/>
                  <a:ea typeface="华文中宋" pitchFamily="2" charset="-122"/>
                </a:rPr>
                <a:t>）握住一棵禾杆，表示“拿着、持”等意思，后来，又表示“操持、主持、掌握”等意思</a:t>
              </a:r>
              <a:r>
                <a:rPr lang="zh-CN" altLang="zh-CN" sz="1400" b="0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。</a:t>
              </a:r>
            </a:p>
          </p:txBody>
        </p:sp>
        <p:pic>
          <p:nvPicPr>
            <p:cNvPr id="6" name="图片 16" descr="又_1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19575" y="4085140"/>
              <a:ext cx="219075" cy="161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图片 17" descr="又_1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87727" y="3771900"/>
              <a:ext cx="219075" cy="161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组合 10"/>
          <p:cNvGrpSpPr>
            <a:grpSpLocks/>
          </p:cNvGrpSpPr>
          <p:nvPr/>
        </p:nvGrpSpPr>
        <p:grpSpPr bwMode="auto">
          <a:xfrm>
            <a:off x="3458617" y="1328068"/>
            <a:ext cx="1006475" cy="1471612"/>
            <a:chOff x="3563938" y="1340888"/>
            <a:chExt cx="1006475" cy="1472162"/>
          </a:xfrm>
        </p:grpSpPr>
        <p:sp>
          <p:nvSpPr>
            <p:cNvPr id="9" name="Text Box 14"/>
            <p:cNvSpPr txBox="1">
              <a:spLocks noChangeArrowheads="1"/>
            </p:cNvSpPr>
            <p:nvPr/>
          </p:nvSpPr>
          <p:spPr bwMode="auto">
            <a:xfrm>
              <a:off x="3563938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10" name="图片 23571" descr="秉_甲骨文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2965" y="1340888"/>
              <a:ext cx="56842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组合 11"/>
          <p:cNvGrpSpPr>
            <a:grpSpLocks/>
          </p:cNvGrpSpPr>
          <p:nvPr/>
        </p:nvGrpSpPr>
        <p:grpSpPr bwMode="auto">
          <a:xfrm>
            <a:off x="4368254" y="1328068"/>
            <a:ext cx="1006475" cy="1471612"/>
            <a:chOff x="4599140" y="1340888"/>
            <a:chExt cx="1006475" cy="1472162"/>
          </a:xfrm>
        </p:grpSpPr>
        <p:sp>
          <p:nvSpPr>
            <p:cNvPr id="12" name="Text Box 15"/>
            <p:cNvSpPr txBox="1">
              <a:spLocks noChangeArrowheads="1"/>
            </p:cNvSpPr>
            <p:nvPr/>
          </p:nvSpPr>
          <p:spPr bwMode="auto">
            <a:xfrm>
              <a:off x="4599140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13" name="图片 23572" descr="秉_金文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75535" y="1340888"/>
              <a:ext cx="65368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组合 12"/>
          <p:cNvGrpSpPr>
            <a:grpSpLocks/>
          </p:cNvGrpSpPr>
          <p:nvPr/>
        </p:nvGrpSpPr>
        <p:grpSpPr bwMode="auto">
          <a:xfrm>
            <a:off x="5277892" y="1328068"/>
            <a:ext cx="1006475" cy="1471612"/>
            <a:chOff x="5572640" y="1340888"/>
            <a:chExt cx="1006475" cy="1472162"/>
          </a:xfrm>
        </p:grpSpPr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5572640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16" name="图片 23573" descr="秉_篆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4825" y="1340888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" name="组合 13"/>
          <p:cNvGrpSpPr>
            <a:grpSpLocks/>
          </p:cNvGrpSpPr>
          <p:nvPr/>
        </p:nvGrpSpPr>
        <p:grpSpPr bwMode="auto">
          <a:xfrm>
            <a:off x="6187529" y="1453480"/>
            <a:ext cx="1120775" cy="1346200"/>
            <a:chOff x="6294130" y="1466888"/>
            <a:chExt cx="1120234" cy="1346162"/>
          </a:xfrm>
        </p:grpSpPr>
        <p:sp>
          <p:nvSpPr>
            <p:cNvPr id="18" name="Text Box 16"/>
            <p:cNvSpPr txBox="1">
              <a:spLocks noChangeArrowheads="1"/>
            </p:cNvSpPr>
            <p:nvPr/>
          </p:nvSpPr>
          <p:spPr bwMode="auto">
            <a:xfrm>
              <a:off x="6351010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19" name="图片 17422" descr="秉_隶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94130" y="1466888"/>
              <a:ext cx="1120234" cy="82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1" name="Picture 15" descr="F:\新建文件夹\32页插图2.jpg32页插图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0731" y="2252573"/>
            <a:ext cx="1331142" cy="2186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2" name="直接连接符 21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6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9675062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6261</TotalTime>
  <Words>73</Words>
  <Application>Microsoft Office PowerPoint</Application>
  <PresentationFormat>全屏显示(16:9)</PresentationFormat>
  <Paragraphs>11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华文中宋</vt:lpstr>
      <vt:lpstr>宋体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1272</cp:revision>
  <dcterms:created xsi:type="dcterms:W3CDTF">2011-03-21T09:38:00Z</dcterms:created>
  <dcterms:modified xsi:type="dcterms:W3CDTF">2026-07-08T07:46:45Z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