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51" r:id="rId2"/>
    <p:sldId id="452" r:id="rId3"/>
    <p:sldId id="453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60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6" Type="http://schemas.openxmlformats.org/officeDocument/2006/relationships/image" Target="../media/image11.jpeg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jpeg"/><Relationship Id="rId5" Type="http://schemas.openxmlformats.org/officeDocument/2006/relationships/tags" Target="../tags/tag3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tags" Target="../tags/tag2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13.gif"/><Relationship Id="rId12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9.xml"/><Relationship Id="rId7" Type="http://schemas.openxmlformats.org/officeDocument/2006/relationships/image" Target="../media/image13.gif"/><Relationship Id="rId12" Type="http://schemas.openxmlformats.org/officeDocument/2006/relationships/image" Target="../media/image11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/>
          <p:cNvSpPr txBox="1">
            <a:spLocks noChangeArrowheads="1"/>
          </p:cNvSpPr>
          <p:nvPr/>
        </p:nvSpPr>
        <p:spPr bwMode="auto">
          <a:xfrm>
            <a:off x="2917180" y="2641005"/>
            <a:ext cx="790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6732240" y="2490862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犬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7416453" y="1779662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quǎn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4767328" y="3078361"/>
            <a:ext cx="239696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　   犬，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象形字。甲骨文描绘的是一只尾巴向上卷着的狗的样子，非常形象。最初表示“大狗”的意思。</a:t>
            </a:r>
          </a:p>
        </p:txBody>
      </p:sp>
      <p:pic>
        <p:nvPicPr>
          <p:cNvPr id="6" name="DOG01106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300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5" descr="大狗0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46" y="1476171"/>
            <a:ext cx="1789509" cy="138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3784178" y="1435497"/>
            <a:ext cx="1006475" cy="1471612"/>
            <a:chOff x="3064290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06429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" name="图片 21518" descr="犬_甲骨文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1738" y="1340888"/>
              <a:ext cx="51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4"/>
          <p:cNvGrpSpPr>
            <a:grpSpLocks/>
          </p:cNvGrpSpPr>
          <p:nvPr/>
        </p:nvGrpSpPr>
        <p:grpSpPr bwMode="auto">
          <a:xfrm>
            <a:off x="5617741" y="1435497"/>
            <a:ext cx="1006475" cy="1471612"/>
            <a:chOff x="4555926" y="1340888"/>
            <a:chExt cx="1006475" cy="1472162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55592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3" name="图片 21521" descr="犬_金文2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3900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5"/>
          <p:cNvGrpSpPr>
            <a:grpSpLocks/>
          </p:cNvGrpSpPr>
          <p:nvPr/>
        </p:nvGrpSpPr>
        <p:grpSpPr bwMode="auto">
          <a:xfrm>
            <a:off x="6517853" y="1419622"/>
            <a:ext cx="1006475" cy="1471612"/>
            <a:chOff x="5601079" y="1340888"/>
            <a:chExt cx="1006475" cy="147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60107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6" name="图片 21522" descr="犬_篆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0106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1859806" y="3255194"/>
            <a:ext cx="1416050" cy="1292225"/>
            <a:chOff x="6185797" y="1520888"/>
            <a:chExt cx="1416000" cy="129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639056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9" name="图片 4153" descr="犬_隶书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5797" y="1520888"/>
              <a:ext cx="141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7"/>
          <p:cNvGrpSpPr>
            <a:grpSpLocks/>
          </p:cNvGrpSpPr>
          <p:nvPr/>
        </p:nvGrpSpPr>
        <p:grpSpPr bwMode="auto">
          <a:xfrm>
            <a:off x="3247901" y="3075806"/>
            <a:ext cx="1108075" cy="1471613"/>
            <a:chOff x="7812138" y="1340888"/>
            <a:chExt cx="1108421" cy="1472162"/>
          </a:xfrm>
        </p:grpSpPr>
        <p:sp>
          <p:nvSpPr>
            <p:cNvPr id="21" name="Text Box 16"/>
            <p:cNvSpPr txBox="1">
              <a:spLocks noChangeArrowheads="1"/>
            </p:cNvSpPr>
            <p:nvPr/>
          </p:nvSpPr>
          <p:spPr bwMode="auto">
            <a:xfrm>
              <a:off x="786311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2" name="图片 4154" descr="犬_楷书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2138" y="134088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13"/>
          <p:cNvGrpSpPr>
            <a:grpSpLocks/>
          </p:cNvGrpSpPr>
          <p:nvPr/>
        </p:nvGrpSpPr>
        <p:grpSpPr bwMode="auto">
          <a:xfrm>
            <a:off x="4684291" y="1616472"/>
            <a:ext cx="1041400" cy="1308100"/>
            <a:chOff x="3748282" y="1520888"/>
            <a:chExt cx="1042108" cy="1308558"/>
          </a:xfrm>
        </p:grpSpPr>
        <p:pic>
          <p:nvPicPr>
            <p:cNvPr id="24" name="图片 21520" descr="犬_金文1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82" y="1520888"/>
              <a:ext cx="1042108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3766099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704669" y="69845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然，烤狗肉</a:t>
            </a:r>
            <a:endParaRPr lang="zh-CN" altLang="en-US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27" name="直接连接符 26"/>
          <p:cNvCxnSpPr/>
          <p:nvPr>
            <p:custDataLst>
              <p:tags r:id="rId3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/>
          <p:cNvSpPr txBox="1"/>
          <p:nvPr>
            <p:custDataLst>
              <p:tags r:id="rId5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179271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然_图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488" y="1098560"/>
            <a:ext cx="2364488" cy="16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烈火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440" y="2050255"/>
            <a:ext cx="1716788" cy="63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948264" y="2378720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然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7344346" y="1851670"/>
            <a:ext cx="1368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000" b="1" dirty="0" err="1">
                <a:solidFill>
                  <a:srgbClr val="FF0000"/>
                </a:solidFill>
                <a:latin typeface="宋体" charset="-122"/>
              </a:rPr>
              <a:t>rá</a:t>
            </a:r>
            <a:r>
              <a:rPr lang="en-GB" altLang="zh-CN" sz="4000" b="1" dirty="0">
                <a:solidFill>
                  <a:srgbClr val="FF0000"/>
                </a:solidFill>
                <a:latin typeface="宋体" charset="-122"/>
              </a:rPr>
              <a:t>n</a:t>
            </a:r>
            <a:endParaRPr lang="en-US" altLang="zh-CN" sz="40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3286075" y="2914367"/>
            <a:ext cx="3805857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然，会意兼形声字。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金文小篆字形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，由“月（肉）、犬、灬”三个部件组成。“月、犬”组成“肰（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r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á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）”，表示“狗肉”的意思；把“肰”放在“灬”上，是用火烧烤狗肉的意思。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然，本义指“燃烧”的意思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4258245" y="1172146"/>
            <a:ext cx="1006475" cy="1471612"/>
            <a:chOff x="3753588" y="1340888"/>
            <a:chExt cx="1006475" cy="1472162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37535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17423" descr="然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577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5315222" y="1172146"/>
            <a:ext cx="1006475" cy="1471612"/>
            <a:chOff x="4788421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478842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17417" descr="然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7974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8"/>
          <p:cNvGrpSpPr>
            <a:grpSpLocks/>
          </p:cNvGrpSpPr>
          <p:nvPr/>
        </p:nvGrpSpPr>
        <p:grpSpPr bwMode="auto">
          <a:xfrm>
            <a:off x="6372200" y="1280096"/>
            <a:ext cx="1320800" cy="1363662"/>
            <a:chOff x="5798374" y="1448888"/>
            <a:chExt cx="1321411" cy="1364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95584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67656" descr="然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8374" y="1448888"/>
              <a:ext cx="1321411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2104700" y="2830982"/>
            <a:ext cx="1136650" cy="1471613"/>
            <a:chOff x="7475583" y="1340888"/>
            <a:chExt cx="1136842" cy="147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54076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9" name="图片 67657" descr="然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5583" y="134088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 Box 16"/>
          <p:cNvSpPr txBox="1">
            <a:spLocks noChangeArrowheads="1"/>
          </p:cNvSpPr>
          <p:nvPr/>
        </p:nvSpPr>
        <p:spPr bwMode="auto">
          <a:xfrm>
            <a:off x="1704669" y="69845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然，烤狗肉</a:t>
            </a:r>
            <a:endParaRPr lang="zh-CN" altLang="en-US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784307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然_图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488" y="1098560"/>
            <a:ext cx="2364488" cy="161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烈火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440" y="2050255"/>
            <a:ext cx="1716788" cy="63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948264" y="2378720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然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7344346" y="1851670"/>
            <a:ext cx="1368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000" b="1" dirty="0" err="1">
                <a:solidFill>
                  <a:srgbClr val="FF0000"/>
                </a:solidFill>
                <a:latin typeface="宋体" charset="-122"/>
              </a:rPr>
              <a:t>rá</a:t>
            </a:r>
            <a:r>
              <a:rPr lang="en-GB" altLang="zh-CN" sz="4000" b="1" dirty="0">
                <a:solidFill>
                  <a:srgbClr val="FF0000"/>
                </a:solidFill>
                <a:latin typeface="宋体" charset="-122"/>
              </a:rPr>
              <a:t>n</a:t>
            </a:r>
            <a:endParaRPr lang="en-US" altLang="zh-CN" sz="4000" b="1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4258245" y="1172146"/>
            <a:ext cx="1006475" cy="1471612"/>
            <a:chOff x="3753588" y="1340888"/>
            <a:chExt cx="1006475" cy="1472162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37535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17423" descr="然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577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5315222" y="1172146"/>
            <a:ext cx="1006475" cy="1471612"/>
            <a:chOff x="4788421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478842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17417" descr="然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7974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8"/>
          <p:cNvGrpSpPr>
            <a:grpSpLocks/>
          </p:cNvGrpSpPr>
          <p:nvPr/>
        </p:nvGrpSpPr>
        <p:grpSpPr bwMode="auto">
          <a:xfrm>
            <a:off x="6372200" y="1280096"/>
            <a:ext cx="1320800" cy="1363662"/>
            <a:chOff x="5798374" y="1448888"/>
            <a:chExt cx="1321411" cy="1364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95584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67656" descr="然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8374" y="1448888"/>
              <a:ext cx="1321411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2104700" y="2830982"/>
            <a:ext cx="1136650" cy="1471613"/>
            <a:chOff x="7475583" y="1340888"/>
            <a:chExt cx="1136842" cy="147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54076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9" name="图片 67657" descr="然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5583" y="134088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 Box 16"/>
          <p:cNvSpPr txBox="1">
            <a:spLocks noChangeArrowheads="1"/>
          </p:cNvSpPr>
          <p:nvPr/>
        </p:nvSpPr>
        <p:spPr bwMode="auto">
          <a:xfrm>
            <a:off x="1704669" y="69845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然，烤狗肉</a:t>
            </a:r>
            <a:endParaRPr lang="zh-CN" altLang="en-US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563888" y="2859782"/>
            <a:ext cx="319123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后来，“然”字被借走表示其他意思。人们就在“然”字前面加上了“火”字旁，写成“燃”字，表示燃烧的意思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424503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6262</TotalTime>
  <Words>214</Words>
  <Application>Microsoft Office PowerPoint</Application>
  <PresentationFormat>全屏显示(16:9)</PresentationFormat>
  <Paragraphs>38</Paragraphs>
  <Slides>3</Slides>
  <Notes>3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1275</cp:revision>
  <dcterms:created xsi:type="dcterms:W3CDTF">2011-03-21T09:38:00Z</dcterms:created>
  <dcterms:modified xsi:type="dcterms:W3CDTF">2026-07-08T07:56:54Z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