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317" r:id="rId2"/>
    <p:sldId id="319" r:id="rId3"/>
    <p:sldId id="323" r:id="rId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tags" Target="../tags/tag6.xml"/><Relationship Id="rId7" Type="http://schemas.openxmlformats.org/officeDocument/2006/relationships/image" Target="../media/image13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2.gif"/><Relationship Id="rId11" Type="http://schemas.openxmlformats.org/officeDocument/2006/relationships/image" Target="../media/image10.jpeg"/><Relationship Id="rId5" Type="http://schemas.openxmlformats.org/officeDocument/2006/relationships/image" Target="../media/image11.png"/><Relationship Id="rId10" Type="http://schemas.openxmlformats.org/officeDocument/2006/relationships/image" Target="../media/image16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tags" Target="../tags/tag9.xml"/><Relationship Id="rId7" Type="http://schemas.openxmlformats.org/officeDocument/2006/relationships/image" Target="../media/image19.jpeg"/><Relationship Id="rId12" Type="http://schemas.openxmlformats.org/officeDocument/2006/relationships/image" Target="../media/image10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Box 12"/>
          <p:cNvSpPr txBox="1">
            <a:spLocks noChangeArrowheads="1"/>
          </p:cNvSpPr>
          <p:nvPr/>
        </p:nvSpPr>
        <p:spPr bwMode="auto">
          <a:xfrm>
            <a:off x="1330275" y="3009022"/>
            <a:ext cx="223361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止</a:t>
            </a:r>
          </a:p>
        </p:txBody>
      </p:sp>
      <p:sp>
        <p:nvSpPr>
          <p:cNvPr id="36" name="Text Box 13"/>
          <p:cNvSpPr txBox="1">
            <a:spLocks noChangeArrowheads="1"/>
          </p:cNvSpPr>
          <p:nvPr/>
        </p:nvSpPr>
        <p:spPr bwMode="auto">
          <a:xfrm>
            <a:off x="1618406" y="2451809"/>
            <a:ext cx="16573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800" b="1" dirty="0" err="1">
                <a:solidFill>
                  <a:srgbClr val="FF0000"/>
                </a:solidFill>
                <a:latin typeface="宋体" pitchFamily="2" charset="-122"/>
              </a:rPr>
              <a:t>zhǐ</a:t>
            </a:r>
            <a:endParaRPr lang="en-US" altLang="zh-CN" sz="4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39" name="Text Box 17"/>
          <p:cNvSpPr txBox="1">
            <a:spLocks noChangeArrowheads="1"/>
          </p:cNvSpPr>
          <p:nvPr/>
        </p:nvSpPr>
        <p:spPr bwMode="auto">
          <a:xfrm>
            <a:off x="3435048" y="2895600"/>
            <a:ext cx="315397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止，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象形字。甲骨文描绘的是脚的形状。上像脚趾头，下像脚面和脚掌，表示“脚”的意思。后来，表示“停止、静止、栖息”等意思。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24581" name="Picture 5" descr="F:\10校本课程_汉字奥秘\20120317汉字奥秘_特色课程\汉字奥秘\01一上\10第十讲：会意字_从林步\脚丫0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90617" y="3075806"/>
            <a:ext cx="1656184" cy="14705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3" name="Picture 7" descr="F:\10校本课程_汉字奥秘\20120317汉字奥秘_特色课程\汉字奥秘\01一上\10第十讲：会意字_从林步\脚丫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09676" y="1383506"/>
            <a:ext cx="1266825" cy="11662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105" name="组合 14"/>
          <p:cNvGrpSpPr>
            <a:grpSpLocks/>
          </p:cNvGrpSpPr>
          <p:nvPr/>
        </p:nvGrpSpPr>
        <p:grpSpPr bwMode="auto">
          <a:xfrm>
            <a:off x="3651126" y="1359694"/>
            <a:ext cx="1006475" cy="1189966"/>
            <a:chOff x="3491989" y="1340768"/>
            <a:chExt cx="1006475" cy="1587342"/>
          </a:xfrm>
        </p:grpSpPr>
        <p:sp>
          <p:nvSpPr>
            <p:cNvPr id="4119" name="Text Box 14"/>
            <p:cNvSpPr txBox="1">
              <a:spLocks noChangeArrowheads="1"/>
            </p:cNvSpPr>
            <p:nvPr/>
          </p:nvSpPr>
          <p:spPr bwMode="auto">
            <a:xfrm>
              <a:off x="3491989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4120" name="图片 30733" descr="止_甲骨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2595" y="134076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6" name="组合 13"/>
          <p:cNvGrpSpPr>
            <a:grpSpLocks/>
          </p:cNvGrpSpPr>
          <p:nvPr/>
        </p:nvGrpSpPr>
        <p:grpSpPr bwMode="auto">
          <a:xfrm>
            <a:off x="4668714" y="1359694"/>
            <a:ext cx="1006475" cy="1189966"/>
            <a:chOff x="4475009" y="1340768"/>
            <a:chExt cx="1006475" cy="1587342"/>
          </a:xfrm>
        </p:grpSpPr>
        <p:sp>
          <p:nvSpPr>
            <p:cNvPr id="4117" name="Text Box 15"/>
            <p:cNvSpPr txBox="1">
              <a:spLocks noChangeArrowheads="1"/>
            </p:cNvSpPr>
            <p:nvPr/>
          </p:nvSpPr>
          <p:spPr bwMode="auto">
            <a:xfrm>
              <a:off x="4475009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4118" name="图片 30734" descr="止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5088" y="1340768"/>
              <a:ext cx="96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12"/>
          <p:cNvGrpSpPr>
            <a:grpSpLocks/>
          </p:cNvGrpSpPr>
          <p:nvPr/>
        </p:nvGrpSpPr>
        <p:grpSpPr bwMode="auto">
          <a:xfrm>
            <a:off x="5687889" y="1359694"/>
            <a:ext cx="1006475" cy="1189966"/>
            <a:chOff x="5628555" y="1340768"/>
            <a:chExt cx="1006475" cy="1587342"/>
          </a:xfrm>
        </p:grpSpPr>
        <p:sp>
          <p:nvSpPr>
            <p:cNvPr id="4115" name="Text Box 16"/>
            <p:cNvSpPr txBox="1">
              <a:spLocks noChangeArrowheads="1"/>
            </p:cNvSpPr>
            <p:nvPr/>
          </p:nvSpPr>
          <p:spPr bwMode="auto">
            <a:xfrm>
              <a:off x="5628555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4116" name="图片 30735" descr="止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3898" y="134076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8" name="组合 11"/>
          <p:cNvGrpSpPr>
            <a:grpSpLocks/>
          </p:cNvGrpSpPr>
          <p:nvPr/>
        </p:nvGrpSpPr>
        <p:grpSpPr bwMode="auto">
          <a:xfrm>
            <a:off x="6707064" y="1468041"/>
            <a:ext cx="1108075" cy="1081719"/>
            <a:chOff x="6466287" y="1484768"/>
            <a:chExt cx="1108800" cy="1443521"/>
          </a:xfrm>
        </p:grpSpPr>
        <p:sp>
          <p:nvSpPr>
            <p:cNvPr id="4113" name="Text Box 16"/>
            <p:cNvSpPr txBox="1">
              <a:spLocks noChangeArrowheads="1"/>
            </p:cNvSpPr>
            <p:nvPr/>
          </p:nvSpPr>
          <p:spPr bwMode="auto">
            <a:xfrm>
              <a:off x="6517450" y="2476499"/>
              <a:ext cx="1006475" cy="451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4114" name="图片 9230" descr="止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6287" y="1484768"/>
              <a:ext cx="1108800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9" name="组合 10"/>
          <p:cNvGrpSpPr>
            <a:grpSpLocks/>
          </p:cNvGrpSpPr>
          <p:nvPr/>
        </p:nvGrpSpPr>
        <p:grpSpPr bwMode="auto">
          <a:xfrm>
            <a:off x="7827838" y="1359694"/>
            <a:ext cx="1136650" cy="1189966"/>
            <a:chOff x="7669213" y="1340768"/>
            <a:chExt cx="1136842" cy="1587342"/>
          </a:xfrm>
        </p:grpSpPr>
        <p:sp>
          <p:nvSpPr>
            <p:cNvPr id="4111" name="Text Box 16"/>
            <p:cNvSpPr txBox="1">
              <a:spLocks noChangeArrowheads="1"/>
            </p:cNvSpPr>
            <p:nvPr/>
          </p:nvSpPr>
          <p:spPr bwMode="auto">
            <a:xfrm>
              <a:off x="7734397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4112" name="图片 9238" descr="止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9213" y="1340768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10" name="Rectangle 2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5" name="直接连接符 24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脚的形象：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止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文本框 30">
            <a:extLst>
              <a:ext uri="{FF2B5EF4-FFF2-40B4-BE49-F238E27FC236}">
                <a16:creationId xmlns:a16="http://schemas.microsoft.com/office/drawing/2014/main" id="{36A4DCE5-9AEB-4514-AE95-FD9D051D955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CFFA290B-D044-4F83-988C-C08386672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14">
            <a:extLst>
              <a:ext uri="{FF2B5EF4-FFF2-40B4-BE49-F238E27FC236}">
                <a16:creationId xmlns:a16="http://schemas.microsoft.com/office/drawing/2014/main" id="{7475876D-1AA4-4BA0-ADBD-B9359C323DC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97573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utoUpdateAnimBg="0"/>
      <p:bldP spid="36" grpId="0" autoUpdateAnimBg="0"/>
      <p:bldP spid="39" grpId="0" autoUpdateAnimBg="0"/>
      <p:bldP spid="2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753939" y="2792998"/>
            <a:ext cx="238601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步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2300833" y="2445335"/>
            <a:ext cx="12922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>
                <a:solidFill>
                  <a:srgbClr val="FF0000"/>
                </a:solidFill>
                <a:latin typeface="宋体" pitchFamily="2" charset="-122"/>
              </a:rPr>
              <a:t>bù</a:t>
            </a:r>
          </a:p>
        </p:txBody>
      </p:sp>
      <p:pic>
        <p:nvPicPr>
          <p:cNvPr id="6149" name="Picture 14" descr="步_图片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58629" y="2339951"/>
            <a:ext cx="1080120" cy="2386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3851920" y="2874169"/>
            <a:ext cx="316835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步，会意字。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甲骨文字形，由两只脚（止）组成。两只脚一前一后，交替前行，表示“行走、步行”的意思。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6151" name="Picture 24" descr="0610bu22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607120"/>
            <a:ext cx="95250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53" name="组合 10"/>
          <p:cNvGrpSpPr>
            <a:grpSpLocks/>
          </p:cNvGrpSpPr>
          <p:nvPr/>
        </p:nvGrpSpPr>
        <p:grpSpPr bwMode="auto">
          <a:xfrm>
            <a:off x="3276601" y="1491630"/>
            <a:ext cx="1006475" cy="1136269"/>
            <a:chOff x="3563938" y="1412896"/>
            <a:chExt cx="1006475" cy="1515003"/>
          </a:xfrm>
        </p:grpSpPr>
        <p:sp>
          <p:nvSpPr>
            <p:cNvPr id="6163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6164" name="图片 30726" descr="步_甲骨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7175" y="1412896"/>
              <a:ext cx="54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4" name="组合 11"/>
          <p:cNvGrpSpPr>
            <a:grpSpLocks/>
          </p:cNvGrpSpPr>
          <p:nvPr/>
        </p:nvGrpSpPr>
        <p:grpSpPr bwMode="auto">
          <a:xfrm>
            <a:off x="4240214" y="1491630"/>
            <a:ext cx="1006475" cy="1136269"/>
            <a:chOff x="4716463" y="1412896"/>
            <a:chExt cx="1006475" cy="1515003"/>
          </a:xfrm>
        </p:grpSpPr>
        <p:sp>
          <p:nvSpPr>
            <p:cNvPr id="6161" name="Text Box 15"/>
            <p:cNvSpPr txBox="1">
              <a:spLocks noChangeArrowheads="1"/>
            </p:cNvSpPr>
            <p:nvPr/>
          </p:nvSpPr>
          <p:spPr bwMode="auto">
            <a:xfrm>
              <a:off x="4716463" y="2476500"/>
              <a:ext cx="1006475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6162" name="图片 30727" descr="步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6542" y="1412896"/>
              <a:ext cx="42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5" name="组合 12"/>
          <p:cNvGrpSpPr>
            <a:grpSpLocks/>
          </p:cNvGrpSpPr>
          <p:nvPr/>
        </p:nvGrpSpPr>
        <p:grpSpPr bwMode="auto">
          <a:xfrm>
            <a:off x="5203826" y="1491630"/>
            <a:ext cx="1006475" cy="1136269"/>
            <a:chOff x="5705567" y="1412896"/>
            <a:chExt cx="1006475" cy="1515003"/>
          </a:xfrm>
        </p:grpSpPr>
        <p:sp>
          <p:nvSpPr>
            <p:cNvPr id="6159" name="Text Box 16"/>
            <p:cNvSpPr txBox="1">
              <a:spLocks noChangeArrowheads="1"/>
            </p:cNvSpPr>
            <p:nvPr/>
          </p:nvSpPr>
          <p:spPr bwMode="auto">
            <a:xfrm>
              <a:off x="5705567" y="2476500"/>
              <a:ext cx="1006475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6160" name="图片 30728" descr="步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1962" y="1412896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6" name="组合 13"/>
          <p:cNvGrpSpPr>
            <a:grpSpLocks/>
          </p:cNvGrpSpPr>
          <p:nvPr/>
        </p:nvGrpSpPr>
        <p:grpSpPr bwMode="auto">
          <a:xfrm>
            <a:off x="6167439" y="1586880"/>
            <a:ext cx="1076325" cy="1041218"/>
            <a:chOff x="6456062" y="1538896"/>
            <a:chExt cx="1076400" cy="1389358"/>
          </a:xfrm>
        </p:grpSpPr>
        <p:sp>
          <p:nvSpPr>
            <p:cNvPr id="6157" name="Text Box 16"/>
            <p:cNvSpPr txBox="1">
              <a:spLocks noChangeArrowheads="1"/>
            </p:cNvSpPr>
            <p:nvPr/>
          </p:nvSpPr>
          <p:spPr bwMode="auto">
            <a:xfrm>
              <a:off x="6491025" y="2476501"/>
              <a:ext cx="1006475" cy="4517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6158" name="图片 9245" descr="步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56062" y="1538896"/>
              <a:ext cx="1076400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1" name="直接连接符 2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“止”</a:t>
            </a: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作偏旁的汉字</a:t>
            </a:r>
          </a:p>
        </p:txBody>
      </p:sp>
      <p:sp>
        <p:nvSpPr>
          <p:cNvPr id="26" name="文本框 30">
            <a:extLst>
              <a:ext uri="{FF2B5EF4-FFF2-40B4-BE49-F238E27FC236}">
                <a16:creationId xmlns:a16="http://schemas.microsoft.com/office/drawing/2014/main" id="{B4BBD321-4223-4B98-B711-827EBA44EFC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014714B-46B6-4E0C-A83E-FC99C9AC9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>
            <a:extLst>
              <a:ext uri="{FF2B5EF4-FFF2-40B4-BE49-F238E27FC236}">
                <a16:creationId xmlns:a16="http://schemas.microsoft.com/office/drawing/2014/main" id="{A75DC251-F948-4E30-8A52-54057CD3801D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69418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071" grpId="0" autoUpdateAnimBg="0"/>
      <p:bldP spid="2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7280388" y="2710830"/>
            <a:ext cx="173785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涉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7430974" y="2187029"/>
            <a:ext cx="143668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shè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4" name="Text Box 34"/>
          <p:cNvSpPr txBox="1">
            <a:spLocks noChangeArrowheads="1"/>
          </p:cNvSpPr>
          <p:nvPr/>
        </p:nvSpPr>
        <p:spPr bwMode="auto">
          <a:xfrm>
            <a:off x="3926565" y="2640906"/>
            <a:ext cx="3467082" cy="1444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2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200" b="0" dirty="0">
                <a:solidFill>
                  <a:srgbClr val="0000FF"/>
                </a:solidFill>
                <a:latin typeface="+mn-ea"/>
                <a:ea typeface="+mn-ea"/>
              </a:rPr>
              <a:t>涉，会意字。甲骨文、金文字形，中间是一道弯弯的水流，两只脚一左一右、一前一后，正在趟水过河。</a:t>
            </a: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小篆</a:t>
            </a:r>
            <a:r>
              <a:rPr lang="zh-CN" altLang="zh-CN" sz="1200" b="0" dirty="0">
                <a:solidFill>
                  <a:srgbClr val="0000FF"/>
                </a:solidFill>
                <a:latin typeface="+mn-ea"/>
                <a:ea typeface="+mn-ea"/>
              </a:rPr>
              <a:t>字形，左右都是水、中间是两只足形，也表示徒步渡水之意。涉，本义为步行渡水，引申为游历、到、面临、进入等意思。</a:t>
            </a:r>
          </a:p>
        </p:txBody>
      </p:sp>
      <p:pic>
        <p:nvPicPr>
          <p:cNvPr id="15" name="图片 2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902" y="988253"/>
            <a:ext cx="1710018" cy="1322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组合 17"/>
          <p:cNvGrpSpPr>
            <a:grpSpLocks/>
          </p:cNvGrpSpPr>
          <p:nvPr/>
        </p:nvGrpSpPr>
        <p:grpSpPr bwMode="auto">
          <a:xfrm>
            <a:off x="5000774" y="1112493"/>
            <a:ext cx="1006475" cy="1136269"/>
            <a:chOff x="2288865" y="1412896"/>
            <a:chExt cx="1006475" cy="1515003"/>
          </a:xfrm>
        </p:grpSpPr>
        <p:sp>
          <p:nvSpPr>
            <p:cNvPr id="17" name="Text Box 14"/>
            <p:cNvSpPr txBox="1">
              <a:spLocks noChangeArrowheads="1"/>
            </p:cNvSpPr>
            <p:nvPr/>
          </p:nvSpPr>
          <p:spPr bwMode="auto">
            <a:xfrm>
              <a:off x="2288865" y="2476500"/>
              <a:ext cx="1006475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18" name="图片 6173" descr="涉_甲骨文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6839" y="1412896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组合 19"/>
          <p:cNvGrpSpPr>
            <a:grpSpLocks/>
          </p:cNvGrpSpPr>
          <p:nvPr/>
        </p:nvGrpSpPr>
        <p:grpSpPr bwMode="auto">
          <a:xfrm>
            <a:off x="7151191" y="1112493"/>
            <a:ext cx="1165225" cy="1136269"/>
            <a:chOff x="3827988" y="1412896"/>
            <a:chExt cx="1165263" cy="1515003"/>
          </a:xfrm>
        </p:grpSpPr>
        <p:sp>
          <p:nvSpPr>
            <p:cNvPr id="20" name="Text Box 15"/>
            <p:cNvSpPr txBox="1">
              <a:spLocks noChangeArrowheads="1"/>
            </p:cNvSpPr>
            <p:nvPr/>
          </p:nvSpPr>
          <p:spPr bwMode="auto">
            <a:xfrm>
              <a:off x="3907382" y="2476500"/>
              <a:ext cx="1006475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21" name="图片 21504" descr="涉_金文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7988" y="1412896"/>
              <a:ext cx="116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组合 21"/>
          <p:cNvGrpSpPr>
            <a:grpSpLocks/>
          </p:cNvGrpSpPr>
          <p:nvPr/>
        </p:nvGrpSpPr>
        <p:grpSpPr bwMode="auto">
          <a:xfrm>
            <a:off x="1607683" y="2774126"/>
            <a:ext cx="1006475" cy="1136269"/>
            <a:chOff x="5709154" y="1412896"/>
            <a:chExt cx="1006475" cy="1515003"/>
          </a:xfrm>
        </p:grpSpPr>
        <p:sp>
          <p:nvSpPr>
            <p:cNvPr id="23" name="Text Box 16"/>
            <p:cNvSpPr txBox="1">
              <a:spLocks noChangeArrowheads="1"/>
            </p:cNvSpPr>
            <p:nvPr/>
          </p:nvSpPr>
          <p:spPr bwMode="auto">
            <a:xfrm>
              <a:off x="5709154" y="2476500"/>
              <a:ext cx="1006475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24" name="图片 29718" descr="涉_篆书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4497" y="1412896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组合 22"/>
          <p:cNvGrpSpPr>
            <a:grpSpLocks/>
          </p:cNvGrpSpPr>
          <p:nvPr/>
        </p:nvGrpSpPr>
        <p:grpSpPr bwMode="auto">
          <a:xfrm>
            <a:off x="2587169" y="2868185"/>
            <a:ext cx="1214438" cy="1042093"/>
            <a:chOff x="6403748" y="1538896"/>
            <a:chExt cx="1214400" cy="1388794"/>
          </a:xfrm>
        </p:grpSpPr>
        <p:sp>
          <p:nvSpPr>
            <p:cNvPr id="26" name="Text Box 16"/>
            <p:cNvSpPr txBox="1">
              <a:spLocks noChangeArrowheads="1"/>
            </p:cNvSpPr>
            <p:nvPr/>
          </p:nvSpPr>
          <p:spPr bwMode="auto">
            <a:xfrm>
              <a:off x="6507711" y="2476500"/>
              <a:ext cx="1006475" cy="451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27" name="图片 29696" descr="涉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3748" y="1538896"/>
              <a:ext cx="1214400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" name="组合 16"/>
          <p:cNvGrpSpPr>
            <a:grpSpLocks/>
          </p:cNvGrpSpPr>
          <p:nvPr/>
        </p:nvGrpSpPr>
        <p:grpSpPr bwMode="auto">
          <a:xfrm>
            <a:off x="3925565" y="1112493"/>
            <a:ext cx="1006475" cy="1136269"/>
            <a:chOff x="1456247" y="1412896"/>
            <a:chExt cx="1006475" cy="1515003"/>
          </a:xfrm>
        </p:grpSpPr>
        <p:pic>
          <p:nvPicPr>
            <p:cNvPr id="29" name="图片 13340" descr="涉_甲骨文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5274" y="1412896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 Box 14"/>
            <p:cNvSpPr txBox="1">
              <a:spLocks noChangeArrowheads="1"/>
            </p:cNvSpPr>
            <p:nvPr/>
          </p:nvSpPr>
          <p:spPr bwMode="auto">
            <a:xfrm>
              <a:off x="1456247" y="2476500"/>
              <a:ext cx="1006475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</p:grpSp>
      <p:grpSp>
        <p:nvGrpSpPr>
          <p:cNvPr id="31" name="组合 18"/>
          <p:cNvGrpSpPr>
            <a:grpSpLocks/>
          </p:cNvGrpSpPr>
          <p:nvPr/>
        </p:nvGrpSpPr>
        <p:grpSpPr bwMode="auto">
          <a:xfrm>
            <a:off x="6075983" y="1112493"/>
            <a:ext cx="1006475" cy="1136269"/>
            <a:chOff x="3094813" y="1412896"/>
            <a:chExt cx="1006475" cy="1515003"/>
          </a:xfrm>
        </p:grpSpPr>
        <p:pic>
          <p:nvPicPr>
            <p:cNvPr id="32" name="图片 13328" descr="涉_金文1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5945" y="1412896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Text Box 15"/>
            <p:cNvSpPr txBox="1">
              <a:spLocks noChangeArrowheads="1"/>
            </p:cNvSpPr>
            <p:nvPr/>
          </p:nvSpPr>
          <p:spPr bwMode="auto">
            <a:xfrm>
              <a:off x="3094813" y="2476500"/>
              <a:ext cx="1006475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</p:grpSp>
      <p:sp>
        <p:nvSpPr>
          <p:cNvPr id="34" name="文本框 30">
            <a:extLst>
              <a:ext uri="{FF2B5EF4-FFF2-40B4-BE49-F238E27FC236}">
                <a16:creationId xmlns:a16="http://schemas.microsoft.com/office/drawing/2014/main" id="{0CFC7175-D118-4884-B3C5-79C29A3FAC05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7652B2C0-1256-459C-B84B-263240C9A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文本框 14">
            <a:extLst>
              <a:ext uri="{FF2B5EF4-FFF2-40B4-BE49-F238E27FC236}">
                <a16:creationId xmlns:a16="http://schemas.microsoft.com/office/drawing/2014/main" id="{D6B24CA0-33EE-4098-9D1D-E27AC12F4AC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27414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  <p:bldP spid="13" grpId="0" autoUpdateAnimBg="0"/>
      <p:bldP spid="1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6270</TotalTime>
  <Words>227</Words>
  <Application>Microsoft Office PowerPoint</Application>
  <PresentationFormat>全屏显示(16:9)</PresentationFormat>
  <Paragraphs>35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1278</cp:revision>
  <dcterms:created xsi:type="dcterms:W3CDTF">2011-03-21T09:38:00Z</dcterms:created>
  <dcterms:modified xsi:type="dcterms:W3CDTF">2026-07-08T08:56:35Z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