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4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1" name="Rectangle 1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3" name="直接连接符 2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>
            <a:extLst>
              <a:ext uri="{FF2B5EF4-FFF2-40B4-BE49-F238E27FC236}">
                <a16:creationId xmlns:a16="http://schemas.microsoft.com/office/drawing/2014/main" id="{42F102F2-9BEF-4D95-8E14-D605398C438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25D48BD-90B3-4E0F-B8C7-EDB1D37BD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8A9C03D2-C443-42D0-9D6F-4B3370AE97CA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F5FB5D2F-00A5-4705-B8A1-C65EF3283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1801" y="2748434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安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2690D097-26EB-4287-8131-C04EF2B74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039" y="2139702"/>
            <a:ext cx="12239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ān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10" name="Group 20">
            <a:extLst>
              <a:ext uri="{FF2B5EF4-FFF2-40B4-BE49-F238E27FC236}">
                <a16:creationId xmlns:a16="http://schemas.microsoft.com/office/drawing/2014/main" id="{CF5FD2AA-D05C-477F-A6C9-8C1E297E1053}"/>
              </a:ext>
            </a:extLst>
          </p:cNvPr>
          <p:cNvGrpSpPr>
            <a:grpSpLocks/>
          </p:cNvGrpSpPr>
          <p:nvPr/>
        </p:nvGrpSpPr>
        <p:grpSpPr bwMode="auto">
          <a:xfrm>
            <a:off x="5025375" y="1243335"/>
            <a:ext cx="1008063" cy="1462087"/>
            <a:chOff x="2381" y="0"/>
            <a:chExt cx="635" cy="921"/>
          </a:xfrm>
        </p:grpSpPr>
        <p:sp>
          <p:nvSpPr>
            <p:cNvPr id="11" name="Text Box 5">
              <a:extLst>
                <a:ext uri="{FF2B5EF4-FFF2-40B4-BE49-F238E27FC236}">
                  <a16:creationId xmlns:a16="http://schemas.microsoft.com/office/drawing/2014/main" id="{A4840628-461A-4B9F-BC8B-72A77F370A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81" y="709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甲骨文</a:t>
              </a:r>
            </a:p>
          </p:txBody>
        </p:sp>
        <p:pic>
          <p:nvPicPr>
            <p:cNvPr id="12" name="Picture 13" descr="安_甲骨文">
              <a:extLst>
                <a:ext uri="{FF2B5EF4-FFF2-40B4-BE49-F238E27FC236}">
                  <a16:creationId xmlns:a16="http://schemas.microsoft.com/office/drawing/2014/main" id="{337D0B8B-6765-4F01-B4FE-AC0D7C5E7A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8" y="0"/>
              <a:ext cx="442" cy="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Group 21">
            <a:extLst>
              <a:ext uri="{FF2B5EF4-FFF2-40B4-BE49-F238E27FC236}">
                <a16:creationId xmlns:a16="http://schemas.microsoft.com/office/drawing/2014/main" id="{D65CFC9E-A3FC-46CE-8DBF-49F9F04848CA}"/>
              </a:ext>
            </a:extLst>
          </p:cNvPr>
          <p:cNvGrpSpPr>
            <a:grpSpLocks/>
          </p:cNvGrpSpPr>
          <p:nvPr/>
        </p:nvGrpSpPr>
        <p:grpSpPr bwMode="auto">
          <a:xfrm>
            <a:off x="6393800" y="1243335"/>
            <a:ext cx="1008063" cy="1462087"/>
            <a:chOff x="3107" y="0"/>
            <a:chExt cx="635" cy="921"/>
          </a:xfrm>
        </p:grpSpPr>
        <p:sp>
          <p:nvSpPr>
            <p:cNvPr id="14" name="Text Box 6">
              <a:extLst>
                <a:ext uri="{FF2B5EF4-FFF2-40B4-BE49-F238E27FC236}">
                  <a16:creationId xmlns:a16="http://schemas.microsoft.com/office/drawing/2014/main" id="{6E2523EB-39F5-4C02-B0C2-81BCD4C549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07" y="709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15" name="Picture 12" descr="安_金文">
              <a:extLst>
                <a:ext uri="{FF2B5EF4-FFF2-40B4-BE49-F238E27FC236}">
                  <a16:creationId xmlns:a16="http://schemas.microsoft.com/office/drawing/2014/main" id="{D2E772A5-CB48-4C07-9295-C4F28CB2B1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" y="0"/>
              <a:ext cx="621" cy="6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22">
            <a:extLst>
              <a:ext uri="{FF2B5EF4-FFF2-40B4-BE49-F238E27FC236}">
                <a16:creationId xmlns:a16="http://schemas.microsoft.com/office/drawing/2014/main" id="{12674486-CD61-488B-B196-CF9610CFF932}"/>
              </a:ext>
            </a:extLst>
          </p:cNvPr>
          <p:cNvGrpSpPr>
            <a:grpSpLocks/>
          </p:cNvGrpSpPr>
          <p:nvPr/>
        </p:nvGrpSpPr>
        <p:grpSpPr bwMode="auto">
          <a:xfrm>
            <a:off x="7762225" y="1243335"/>
            <a:ext cx="1008063" cy="1462087"/>
            <a:chOff x="3787" y="0"/>
            <a:chExt cx="635" cy="921"/>
          </a:xfrm>
        </p:grpSpPr>
        <p:sp>
          <p:nvSpPr>
            <p:cNvPr id="17" name="Text Box 7">
              <a:extLst>
                <a:ext uri="{FF2B5EF4-FFF2-40B4-BE49-F238E27FC236}">
                  <a16:creationId xmlns:a16="http://schemas.microsoft.com/office/drawing/2014/main" id="{25EA342C-E432-4480-A2D4-B17A30B33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87" y="709"/>
              <a:ext cx="63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18" name="Picture 11" descr="安_小篆">
              <a:extLst>
                <a:ext uri="{FF2B5EF4-FFF2-40B4-BE49-F238E27FC236}">
                  <a16:creationId xmlns:a16="http://schemas.microsoft.com/office/drawing/2014/main" id="{C07F14F6-D414-43CA-B45F-ECB85E09E7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78" y="0"/>
              <a:ext cx="501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Text Box 23">
            <a:extLst>
              <a:ext uri="{FF2B5EF4-FFF2-40B4-BE49-F238E27FC236}">
                <a16:creationId xmlns:a16="http://schemas.microsoft.com/office/drawing/2014/main" id="{DF5DF340-A013-4EEA-8E0E-241269A11B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2668" y="2959256"/>
            <a:ext cx="4839771" cy="153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安，会意字。从“女”在“宀”下，表示无危险。本义指安定，安全，安稳。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古人用女子静坐家中操持家务，表示没有战争、没有灾祸，生活过得很平安、很舒适。安字的本义为安定、安全、安逸，引申为习惯、满足。此外，安字还可用作动词，有安置、安放的意思。   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0" name="Picture 24" descr="安">
            <a:extLst>
              <a:ext uri="{FF2B5EF4-FFF2-40B4-BE49-F238E27FC236}">
                <a16:creationId xmlns:a16="http://schemas.microsoft.com/office/drawing/2014/main" id="{D5691C2B-F7E5-47B7-A95F-CA0068135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0506" y="878093"/>
            <a:ext cx="1944688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5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103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1317</cp:revision>
  <dcterms:created xsi:type="dcterms:W3CDTF">2011-03-21T09:38:00Z</dcterms:created>
  <dcterms:modified xsi:type="dcterms:W3CDTF">2026-07-09T00:14:20Z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