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317" r:id="rId2"/>
    <p:sldId id="321" r:id="rId3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98" d="100"/>
          <a:sy n="98" d="100"/>
        </p:scale>
        <p:origin x="744" y="72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tags" Target="../tags/tag3.xml"/><Relationship Id="rId7" Type="http://schemas.openxmlformats.org/officeDocument/2006/relationships/image" Target="../media/image5.jpeg"/><Relationship Id="rId12" Type="http://schemas.openxmlformats.org/officeDocument/2006/relationships/image" Target="../media/image10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4.jpeg"/><Relationship Id="rId11" Type="http://schemas.openxmlformats.org/officeDocument/2006/relationships/image" Target="../media/image9.jpe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tags" Target="../tags/tag6.xml"/><Relationship Id="rId7" Type="http://schemas.openxmlformats.org/officeDocument/2006/relationships/image" Target="../media/image13.jpeg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1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Text Box 12"/>
          <p:cNvSpPr txBox="1">
            <a:spLocks noChangeArrowheads="1"/>
          </p:cNvSpPr>
          <p:nvPr/>
        </p:nvSpPr>
        <p:spPr bwMode="auto">
          <a:xfrm>
            <a:off x="1330275" y="3009022"/>
            <a:ext cx="2233613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None/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止</a:t>
            </a:r>
          </a:p>
        </p:txBody>
      </p:sp>
      <p:sp>
        <p:nvSpPr>
          <p:cNvPr id="36" name="Text Box 13"/>
          <p:cNvSpPr txBox="1">
            <a:spLocks noChangeArrowheads="1"/>
          </p:cNvSpPr>
          <p:nvPr/>
        </p:nvSpPr>
        <p:spPr bwMode="auto">
          <a:xfrm>
            <a:off x="1618406" y="2451809"/>
            <a:ext cx="165735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zh-CN" sz="4800" b="1" dirty="0" err="1">
                <a:solidFill>
                  <a:srgbClr val="FF0000"/>
                </a:solidFill>
                <a:latin typeface="宋体" pitchFamily="2" charset="-122"/>
              </a:rPr>
              <a:t>zhǐ</a:t>
            </a:r>
            <a:endParaRPr lang="en-US" altLang="zh-CN" sz="4800" b="1" dirty="0">
              <a:solidFill>
                <a:srgbClr val="FF0000"/>
              </a:solidFill>
              <a:latin typeface="宋体" pitchFamily="2" charset="-122"/>
            </a:endParaRPr>
          </a:p>
        </p:txBody>
      </p:sp>
      <p:sp>
        <p:nvSpPr>
          <p:cNvPr id="39" name="Text Box 17"/>
          <p:cNvSpPr txBox="1">
            <a:spLocks noChangeArrowheads="1"/>
          </p:cNvSpPr>
          <p:nvPr/>
        </p:nvSpPr>
        <p:spPr bwMode="auto">
          <a:xfrm>
            <a:off x="3435048" y="2895600"/>
            <a:ext cx="3153974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20000"/>
              </a:spcBef>
              <a:defRPr/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 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止，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象形字。甲骨文描绘的是脚的形状。上像脚趾头，下像脚面和脚掌，表示“脚”的意思。后来，表示“停止、静止、栖息”等意思。</a:t>
            </a:r>
            <a:endParaRPr lang="zh-CN" altLang="en-US" sz="1400" b="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pic>
        <p:nvPicPr>
          <p:cNvPr id="24581" name="Picture 5" descr="F:\10校本课程_汉字奥秘\20120317汉字奥秘_特色课程\汉字奥秘\01一上\10第十讲：会意字_从林步\脚丫01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90617" y="3075806"/>
            <a:ext cx="1656184" cy="14705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4583" name="Picture 7" descr="F:\10校本课程_汉字奥秘\20120317汉字奥秘_特色课程\汉字奥秘\01一上\10第十讲：会意字_从林步\脚丫01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209676" y="1383506"/>
            <a:ext cx="1266825" cy="11662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4105" name="组合 14"/>
          <p:cNvGrpSpPr>
            <a:grpSpLocks/>
          </p:cNvGrpSpPr>
          <p:nvPr/>
        </p:nvGrpSpPr>
        <p:grpSpPr bwMode="auto">
          <a:xfrm>
            <a:off x="3651126" y="1359694"/>
            <a:ext cx="1006475" cy="1189966"/>
            <a:chOff x="3491989" y="1340768"/>
            <a:chExt cx="1006475" cy="1587342"/>
          </a:xfrm>
        </p:grpSpPr>
        <p:sp>
          <p:nvSpPr>
            <p:cNvPr id="4119" name="Text Box 14"/>
            <p:cNvSpPr txBox="1">
              <a:spLocks noChangeArrowheads="1"/>
            </p:cNvSpPr>
            <p:nvPr/>
          </p:nvSpPr>
          <p:spPr bwMode="auto">
            <a:xfrm>
              <a:off x="3491989" y="2476500"/>
              <a:ext cx="1006475" cy="45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甲骨文</a:t>
              </a:r>
            </a:p>
          </p:txBody>
        </p:sp>
        <p:pic>
          <p:nvPicPr>
            <p:cNvPr id="4120" name="图片 30733" descr="止_甲骨文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82595" y="1340768"/>
              <a:ext cx="625263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106" name="组合 13"/>
          <p:cNvGrpSpPr>
            <a:grpSpLocks/>
          </p:cNvGrpSpPr>
          <p:nvPr/>
        </p:nvGrpSpPr>
        <p:grpSpPr bwMode="auto">
          <a:xfrm>
            <a:off x="4668714" y="1359694"/>
            <a:ext cx="1006475" cy="1189966"/>
            <a:chOff x="4475009" y="1340768"/>
            <a:chExt cx="1006475" cy="1587342"/>
          </a:xfrm>
        </p:grpSpPr>
        <p:sp>
          <p:nvSpPr>
            <p:cNvPr id="4117" name="Text Box 15"/>
            <p:cNvSpPr txBox="1">
              <a:spLocks noChangeArrowheads="1"/>
            </p:cNvSpPr>
            <p:nvPr/>
          </p:nvSpPr>
          <p:spPr bwMode="auto">
            <a:xfrm>
              <a:off x="4475009" y="2476500"/>
              <a:ext cx="1006475" cy="45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金文</a:t>
              </a:r>
            </a:p>
          </p:txBody>
        </p:sp>
        <p:pic>
          <p:nvPicPr>
            <p:cNvPr id="4118" name="图片 30734" descr="止_金文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95088" y="1340768"/>
              <a:ext cx="966316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107" name="组合 12"/>
          <p:cNvGrpSpPr>
            <a:grpSpLocks/>
          </p:cNvGrpSpPr>
          <p:nvPr/>
        </p:nvGrpSpPr>
        <p:grpSpPr bwMode="auto">
          <a:xfrm>
            <a:off x="5687889" y="1359694"/>
            <a:ext cx="1006475" cy="1189966"/>
            <a:chOff x="5628555" y="1340768"/>
            <a:chExt cx="1006475" cy="1587342"/>
          </a:xfrm>
        </p:grpSpPr>
        <p:sp>
          <p:nvSpPr>
            <p:cNvPr id="4115" name="Text Box 16"/>
            <p:cNvSpPr txBox="1">
              <a:spLocks noChangeArrowheads="1"/>
            </p:cNvSpPr>
            <p:nvPr/>
          </p:nvSpPr>
          <p:spPr bwMode="auto">
            <a:xfrm>
              <a:off x="5628555" y="2476500"/>
              <a:ext cx="1006475" cy="45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 dirty="0">
                  <a:ea typeface="黑体" pitchFamily="2" charset="-122"/>
                </a:rPr>
                <a:t>小篆</a:t>
              </a:r>
            </a:p>
          </p:txBody>
        </p:sp>
        <p:pic>
          <p:nvPicPr>
            <p:cNvPr id="4116" name="图片 30735" descr="止_篆书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33898" y="1340768"/>
              <a:ext cx="795789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108" name="组合 11"/>
          <p:cNvGrpSpPr>
            <a:grpSpLocks/>
          </p:cNvGrpSpPr>
          <p:nvPr/>
        </p:nvGrpSpPr>
        <p:grpSpPr bwMode="auto">
          <a:xfrm>
            <a:off x="6707064" y="1468041"/>
            <a:ext cx="1108075" cy="1081719"/>
            <a:chOff x="6466287" y="1484768"/>
            <a:chExt cx="1108800" cy="1443521"/>
          </a:xfrm>
        </p:grpSpPr>
        <p:sp>
          <p:nvSpPr>
            <p:cNvPr id="4113" name="Text Box 16"/>
            <p:cNvSpPr txBox="1">
              <a:spLocks noChangeArrowheads="1"/>
            </p:cNvSpPr>
            <p:nvPr/>
          </p:nvSpPr>
          <p:spPr bwMode="auto">
            <a:xfrm>
              <a:off x="6517450" y="2476499"/>
              <a:ext cx="1006475" cy="4517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隶书</a:t>
              </a:r>
            </a:p>
          </p:txBody>
        </p:sp>
        <p:pic>
          <p:nvPicPr>
            <p:cNvPr id="4114" name="图片 9230" descr="止_隶书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66287" y="1484768"/>
              <a:ext cx="1108800" cy="792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109" name="组合 10"/>
          <p:cNvGrpSpPr>
            <a:grpSpLocks/>
          </p:cNvGrpSpPr>
          <p:nvPr/>
        </p:nvGrpSpPr>
        <p:grpSpPr bwMode="auto">
          <a:xfrm>
            <a:off x="7827838" y="1359694"/>
            <a:ext cx="1136650" cy="1189966"/>
            <a:chOff x="7669213" y="1340768"/>
            <a:chExt cx="1136842" cy="1587342"/>
          </a:xfrm>
        </p:grpSpPr>
        <p:sp>
          <p:nvSpPr>
            <p:cNvPr id="4111" name="Text Box 16"/>
            <p:cNvSpPr txBox="1">
              <a:spLocks noChangeArrowheads="1"/>
            </p:cNvSpPr>
            <p:nvPr/>
          </p:nvSpPr>
          <p:spPr bwMode="auto">
            <a:xfrm>
              <a:off x="7734397" y="2476500"/>
              <a:ext cx="1006475" cy="45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楷书</a:t>
              </a:r>
            </a:p>
          </p:txBody>
        </p:sp>
        <p:pic>
          <p:nvPicPr>
            <p:cNvPr id="4112" name="图片 9238" descr="止_楷书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9213" y="1340768"/>
              <a:ext cx="1136842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110" name="Rectangle 23"/>
          <p:cNvSpPr>
            <a:spLocks noChangeArrowheads="1"/>
          </p:cNvSpPr>
          <p:nvPr/>
        </p:nvSpPr>
        <p:spPr bwMode="auto">
          <a:xfrm>
            <a:off x="0" y="-1321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cxnSp>
        <p:nvCxnSpPr>
          <p:cNvPr id="25" name="直接连接符 24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 Box 16"/>
          <p:cNvSpPr txBox="1">
            <a:spLocks noChangeArrowheads="1"/>
          </p:cNvSpPr>
          <p:nvPr/>
        </p:nvSpPr>
        <p:spPr bwMode="auto">
          <a:xfrm>
            <a:off x="1861743" y="669399"/>
            <a:ext cx="33845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脚的形象：</a:t>
            </a:r>
            <a:r>
              <a:rPr lang="zh-CN" altLang="en-US" sz="24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止</a:t>
            </a:r>
            <a:endParaRPr lang="zh-CN" altLang="en-US" sz="2400" b="1" dirty="0">
              <a:solidFill>
                <a:srgbClr val="0000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" name="文本框 30">
            <a:extLst>
              <a:ext uri="{FF2B5EF4-FFF2-40B4-BE49-F238E27FC236}">
                <a16:creationId xmlns:a16="http://schemas.microsoft.com/office/drawing/2014/main" id="{36A4DCE5-9AEB-4514-AE95-FD9D051D9550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31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CFFA290B-D044-4F83-988C-C08386672F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文本框 14">
            <a:extLst>
              <a:ext uri="{FF2B5EF4-FFF2-40B4-BE49-F238E27FC236}">
                <a16:creationId xmlns:a16="http://schemas.microsoft.com/office/drawing/2014/main" id="{7475876D-1AA4-4BA0-ADBD-B9359C323DC5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997573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24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20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4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200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000"/>
                            </p:stCondLst>
                            <p:childTnLst>
                              <p:par>
                                <p:cTn id="3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2000"/>
                                        <p:tgtEl>
                                          <p:spTgt spid="4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utoUpdateAnimBg="0"/>
      <p:bldP spid="36" grpId="0" autoUpdateAnimBg="0"/>
      <p:bldP spid="39" grpId="0" autoUpdateAnimBg="0"/>
      <p:bldP spid="29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7" name="Text Box 9"/>
          <p:cNvSpPr txBox="1">
            <a:spLocks noChangeArrowheads="1"/>
          </p:cNvSpPr>
          <p:nvPr/>
        </p:nvSpPr>
        <p:spPr bwMode="auto">
          <a:xfrm>
            <a:off x="1178694" y="2084785"/>
            <a:ext cx="28892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None/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走</a:t>
            </a:r>
          </a:p>
        </p:txBody>
      </p:sp>
      <p:sp>
        <p:nvSpPr>
          <p:cNvPr id="2058" name="Text Box 10"/>
          <p:cNvSpPr txBox="1">
            <a:spLocks noChangeArrowheads="1"/>
          </p:cNvSpPr>
          <p:nvPr/>
        </p:nvSpPr>
        <p:spPr bwMode="auto">
          <a:xfrm>
            <a:off x="1948633" y="1563638"/>
            <a:ext cx="129222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zh-CN" sz="4400" b="1" dirty="0" err="1">
                <a:solidFill>
                  <a:srgbClr val="FF0000"/>
                </a:solidFill>
                <a:latin typeface="宋体" pitchFamily="2" charset="-122"/>
              </a:rPr>
              <a:t>zǒu</a:t>
            </a:r>
            <a:endParaRPr lang="en-US" altLang="zh-CN" sz="4400" b="1" dirty="0">
              <a:solidFill>
                <a:srgbClr val="FF0000"/>
              </a:solidFill>
              <a:latin typeface="宋体" pitchFamily="2" charset="-122"/>
            </a:endParaRPr>
          </a:p>
        </p:txBody>
      </p:sp>
      <p:sp>
        <p:nvSpPr>
          <p:cNvPr id="2071" name="Text Box 23"/>
          <p:cNvSpPr txBox="1">
            <a:spLocks noChangeArrowheads="1"/>
          </p:cNvSpPr>
          <p:nvPr/>
        </p:nvSpPr>
        <p:spPr bwMode="auto">
          <a:xfrm>
            <a:off x="3635895" y="3165872"/>
            <a:ext cx="4032449" cy="1061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  <a:buNone/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 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走，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象形兼会意字，金文字形，上部像一个甩臂跑步的人形，下部像人的脚，合起来表示奔跑的意思。</a:t>
            </a:r>
            <a:endParaRPr lang="en-US" altLang="zh-CN" sz="1400" b="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pic>
        <p:nvPicPr>
          <p:cNvPr id="2092" name="Picture 44" descr="C:\Users\Administrator\Desktop\走0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2299" y="1600200"/>
            <a:ext cx="1355725" cy="13227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200" name="组合 9"/>
          <p:cNvGrpSpPr>
            <a:grpSpLocks/>
          </p:cNvGrpSpPr>
          <p:nvPr/>
        </p:nvGrpSpPr>
        <p:grpSpPr bwMode="auto">
          <a:xfrm>
            <a:off x="4861669" y="1793082"/>
            <a:ext cx="1006475" cy="1136269"/>
            <a:chOff x="4522642" y="1412896"/>
            <a:chExt cx="1006475" cy="1515003"/>
          </a:xfrm>
        </p:grpSpPr>
        <p:sp>
          <p:nvSpPr>
            <p:cNvPr id="8207" name="Text Box 15"/>
            <p:cNvSpPr txBox="1">
              <a:spLocks noChangeArrowheads="1"/>
            </p:cNvSpPr>
            <p:nvPr/>
          </p:nvSpPr>
          <p:spPr bwMode="auto">
            <a:xfrm>
              <a:off x="4522642" y="2476500"/>
              <a:ext cx="1006475" cy="451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金文</a:t>
              </a:r>
            </a:p>
          </p:txBody>
        </p:sp>
        <p:pic>
          <p:nvPicPr>
            <p:cNvPr id="8208" name="图片 10296" descr="走_金文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98511" y="1412896"/>
              <a:ext cx="454737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201" name="组合 10"/>
          <p:cNvGrpSpPr>
            <a:grpSpLocks/>
          </p:cNvGrpSpPr>
          <p:nvPr/>
        </p:nvGrpSpPr>
        <p:grpSpPr bwMode="auto">
          <a:xfrm>
            <a:off x="5808664" y="1793082"/>
            <a:ext cx="1006475" cy="1136269"/>
            <a:chOff x="5561038" y="1412896"/>
            <a:chExt cx="1006475" cy="1515003"/>
          </a:xfrm>
        </p:grpSpPr>
        <p:sp>
          <p:nvSpPr>
            <p:cNvPr id="8205" name="Text Box 16"/>
            <p:cNvSpPr txBox="1">
              <a:spLocks noChangeArrowheads="1"/>
            </p:cNvSpPr>
            <p:nvPr/>
          </p:nvSpPr>
          <p:spPr bwMode="auto">
            <a:xfrm>
              <a:off x="5561038" y="2476500"/>
              <a:ext cx="1006475" cy="451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 dirty="0">
                  <a:ea typeface="黑体" pitchFamily="2" charset="-122"/>
                </a:rPr>
                <a:t>小篆</a:t>
              </a:r>
            </a:p>
          </p:txBody>
        </p:sp>
        <p:pic>
          <p:nvPicPr>
            <p:cNvPr id="8206" name="图片 10302" descr="走_篆书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80591" y="1412896"/>
              <a:ext cx="767368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202" name="组合 11"/>
          <p:cNvGrpSpPr>
            <a:grpSpLocks/>
          </p:cNvGrpSpPr>
          <p:nvPr/>
        </p:nvGrpSpPr>
        <p:grpSpPr bwMode="auto">
          <a:xfrm>
            <a:off x="6924675" y="1900238"/>
            <a:ext cx="1187450" cy="1028886"/>
            <a:chOff x="6372143" y="1556896"/>
            <a:chExt cx="1188000" cy="1370598"/>
          </a:xfrm>
        </p:grpSpPr>
        <p:sp>
          <p:nvSpPr>
            <p:cNvPr id="8203" name="Text Box 16"/>
            <p:cNvSpPr txBox="1">
              <a:spLocks noChangeArrowheads="1"/>
            </p:cNvSpPr>
            <p:nvPr/>
          </p:nvSpPr>
          <p:spPr bwMode="auto">
            <a:xfrm>
              <a:off x="6462906" y="2476500"/>
              <a:ext cx="1006475" cy="4509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隶书</a:t>
              </a:r>
            </a:p>
          </p:txBody>
        </p:sp>
        <p:pic>
          <p:nvPicPr>
            <p:cNvPr id="8204" name="图片 19465" descr="走_隶书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72143" y="1556896"/>
              <a:ext cx="1188000" cy="792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cxnSp>
        <p:nvCxnSpPr>
          <p:cNvPr id="17" name="直接连接符 16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 Box 16"/>
          <p:cNvSpPr txBox="1">
            <a:spLocks noChangeArrowheads="1"/>
          </p:cNvSpPr>
          <p:nvPr/>
        </p:nvSpPr>
        <p:spPr bwMode="auto">
          <a:xfrm>
            <a:off x="1861743" y="669399"/>
            <a:ext cx="33845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4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“止”</a:t>
            </a:r>
            <a:r>
              <a:rPr lang="zh-CN" altLang="en-US" sz="240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作偏旁的汉字</a:t>
            </a:r>
          </a:p>
        </p:txBody>
      </p:sp>
      <p:sp>
        <p:nvSpPr>
          <p:cNvPr id="22" name="文本框 30">
            <a:extLst>
              <a:ext uri="{FF2B5EF4-FFF2-40B4-BE49-F238E27FC236}">
                <a16:creationId xmlns:a16="http://schemas.microsoft.com/office/drawing/2014/main" id="{28263176-0894-4A11-93DB-A4F1109654BC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3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F40D42F5-F66D-4E48-8DF8-8FAC03879B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文本框 14">
            <a:extLst>
              <a:ext uri="{FF2B5EF4-FFF2-40B4-BE49-F238E27FC236}">
                <a16:creationId xmlns:a16="http://schemas.microsoft.com/office/drawing/2014/main" id="{ECD03EA1-32F8-4551-BE85-EA2954ADEDEF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0815101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0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0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3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0"/>
                                        <p:tgtEl>
                                          <p:spTgt spid="20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7" grpId="0" autoUpdateAnimBg="0"/>
      <p:bldP spid="2058" grpId="0" autoUpdateAnimBg="0"/>
      <p:bldP spid="2071" grpId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6270</TotalTime>
  <Words>126</Words>
  <Application>Microsoft Office PowerPoint</Application>
  <PresentationFormat>全屏显示(16:9)</PresentationFormat>
  <Paragraphs>22</Paragraphs>
  <Slides>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</vt:i4>
      </vt:variant>
    </vt:vector>
  </HeadingPairs>
  <TitlesOfParts>
    <vt:vector size="9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1278</cp:revision>
  <dcterms:created xsi:type="dcterms:W3CDTF">2011-03-21T09:38:00Z</dcterms:created>
  <dcterms:modified xsi:type="dcterms:W3CDTF">2026-07-08T08:55:46Z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