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8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19" name="Text Box 9">
            <a:extLst>
              <a:ext uri="{FF2B5EF4-FFF2-40B4-BE49-F238E27FC236}">
                <a16:creationId xmlns:a16="http://schemas.microsoft.com/office/drawing/2014/main" id="{6623FEA0-E9B4-41E8-870A-BDC1880B9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7842" y="2246236"/>
            <a:ext cx="2449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有</a:t>
            </a:r>
          </a:p>
        </p:txBody>
      </p:sp>
      <p:sp>
        <p:nvSpPr>
          <p:cNvPr id="20" name="Text Box 10">
            <a:extLst>
              <a:ext uri="{FF2B5EF4-FFF2-40B4-BE49-F238E27FC236}">
                <a16:creationId xmlns:a16="http://schemas.microsoft.com/office/drawing/2014/main" id="{6723BE3E-F00E-4E07-8823-1EAD13CAC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0617" y="1779662"/>
            <a:ext cx="12239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 err="1">
                <a:solidFill>
                  <a:srgbClr val="FF0000"/>
                </a:solidFill>
                <a:latin typeface="宋体" pitchFamily="2" charset="-122"/>
              </a:rPr>
              <a:t>yǒu</a:t>
            </a:r>
            <a:endParaRPr lang="en-US" altLang="zh-CN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3" name="Text Box 22">
            <a:extLst>
              <a:ext uri="{FF2B5EF4-FFF2-40B4-BE49-F238E27FC236}">
                <a16:creationId xmlns:a16="http://schemas.microsoft.com/office/drawing/2014/main" id="{865A513E-83B9-4638-B2F1-BB1295A258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5701" y="2930135"/>
            <a:ext cx="3887904" cy="1023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有，会意字，由“</a:t>
            </a:r>
            <a:r>
              <a:rPr lang="zh-CN" altLang="en-GB" sz="1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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（手）、月（肉）”组成。手中有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物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，表示“持有、具有、占有”等意思</a:t>
            </a:r>
            <a:r>
              <a:rPr lang="zh-CN" altLang="zh-CN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FF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33" name="组合 5">
            <a:extLst>
              <a:ext uri="{FF2B5EF4-FFF2-40B4-BE49-F238E27FC236}">
                <a16:creationId xmlns:a16="http://schemas.microsoft.com/office/drawing/2014/main" id="{50804AB8-8A0E-4BD9-8D8E-275DB610E941}"/>
              </a:ext>
            </a:extLst>
          </p:cNvPr>
          <p:cNvGrpSpPr>
            <a:grpSpLocks/>
          </p:cNvGrpSpPr>
          <p:nvPr/>
        </p:nvGrpSpPr>
        <p:grpSpPr bwMode="auto">
          <a:xfrm>
            <a:off x="4140759" y="1132626"/>
            <a:ext cx="1008062" cy="1134128"/>
            <a:chOff x="4356100" y="1484904"/>
            <a:chExt cx="1008063" cy="1133684"/>
          </a:xfrm>
        </p:grpSpPr>
        <p:sp>
          <p:nvSpPr>
            <p:cNvPr id="34" name="Text Box 6">
              <a:extLst>
                <a:ext uri="{FF2B5EF4-FFF2-40B4-BE49-F238E27FC236}">
                  <a16:creationId xmlns:a16="http://schemas.microsoft.com/office/drawing/2014/main" id="{BF1F5CF9-5A32-4DFD-89F6-20E1CC8667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6100" y="228203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5" name="图片 18">
              <a:extLst>
                <a:ext uri="{FF2B5EF4-FFF2-40B4-BE49-F238E27FC236}">
                  <a16:creationId xmlns:a16="http://schemas.microsoft.com/office/drawing/2014/main" id="{E41A2D9C-7B76-4934-9FD4-E8331CDDB8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753" y="1484904"/>
              <a:ext cx="574758" cy="719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组合 6">
            <a:extLst>
              <a:ext uri="{FF2B5EF4-FFF2-40B4-BE49-F238E27FC236}">
                <a16:creationId xmlns:a16="http://schemas.microsoft.com/office/drawing/2014/main" id="{457450E3-4FE8-406B-9177-5F3026BB8E07}"/>
              </a:ext>
            </a:extLst>
          </p:cNvPr>
          <p:cNvGrpSpPr>
            <a:grpSpLocks/>
          </p:cNvGrpSpPr>
          <p:nvPr/>
        </p:nvGrpSpPr>
        <p:grpSpPr bwMode="auto">
          <a:xfrm>
            <a:off x="5221685" y="1132626"/>
            <a:ext cx="1008062" cy="1134128"/>
            <a:chOff x="5435600" y="1484904"/>
            <a:chExt cx="1008063" cy="1133684"/>
          </a:xfrm>
        </p:grpSpPr>
        <p:sp>
          <p:nvSpPr>
            <p:cNvPr id="37" name="Text Box 7">
              <a:extLst>
                <a:ext uri="{FF2B5EF4-FFF2-40B4-BE49-F238E27FC236}">
                  <a16:creationId xmlns:a16="http://schemas.microsoft.com/office/drawing/2014/main" id="{4C722C7B-27D3-4326-A54C-F12D7816B5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5600" y="228203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8" name="图片 19">
              <a:extLst>
                <a:ext uri="{FF2B5EF4-FFF2-40B4-BE49-F238E27FC236}">
                  <a16:creationId xmlns:a16="http://schemas.microsoft.com/office/drawing/2014/main" id="{233EEEEF-639D-45CE-BFF1-52EC48F2FE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9011" y="1484904"/>
              <a:ext cx="441240" cy="719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9" name="组合 26">
            <a:extLst>
              <a:ext uri="{FF2B5EF4-FFF2-40B4-BE49-F238E27FC236}">
                <a16:creationId xmlns:a16="http://schemas.microsoft.com/office/drawing/2014/main" id="{8B475BB1-E7EC-408D-B886-D0B64FAB4D67}"/>
              </a:ext>
            </a:extLst>
          </p:cNvPr>
          <p:cNvGrpSpPr>
            <a:grpSpLocks/>
          </p:cNvGrpSpPr>
          <p:nvPr/>
        </p:nvGrpSpPr>
        <p:grpSpPr bwMode="auto">
          <a:xfrm>
            <a:off x="6302611" y="1137899"/>
            <a:ext cx="1006475" cy="1128855"/>
            <a:chOff x="4290933" y="378694"/>
            <a:chExt cx="1006475" cy="1128129"/>
          </a:xfrm>
        </p:grpSpPr>
        <p:pic>
          <p:nvPicPr>
            <p:cNvPr id="40" name="图片 7193" descr="有_隶书">
              <a:extLst>
                <a:ext uri="{FF2B5EF4-FFF2-40B4-BE49-F238E27FC236}">
                  <a16:creationId xmlns:a16="http://schemas.microsoft.com/office/drawing/2014/main" id="{6722C646-F86C-4140-BBA5-DDC3EBA061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8587" y="378694"/>
              <a:ext cx="931166" cy="719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 Box 16">
              <a:extLst>
                <a:ext uri="{FF2B5EF4-FFF2-40B4-BE49-F238E27FC236}">
                  <a16:creationId xmlns:a16="http://schemas.microsoft.com/office/drawing/2014/main" id="{5518FB74-1590-42DA-9706-1C729FC005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90933" y="1170273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42" name="组合 25">
            <a:extLst>
              <a:ext uri="{FF2B5EF4-FFF2-40B4-BE49-F238E27FC236}">
                <a16:creationId xmlns:a16="http://schemas.microsoft.com/office/drawing/2014/main" id="{C53016B0-86C4-436B-B859-A31D02736318}"/>
              </a:ext>
            </a:extLst>
          </p:cNvPr>
          <p:cNvGrpSpPr>
            <a:grpSpLocks/>
          </p:cNvGrpSpPr>
          <p:nvPr/>
        </p:nvGrpSpPr>
        <p:grpSpPr bwMode="auto">
          <a:xfrm>
            <a:off x="7381949" y="1131590"/>
            <a:ext cx="1006475" cy="1135165"/>
            <a:chOff x="5241621" y="408457"/>
            <a:chExt cx="1006475" cy="1135172"/>
          </a:xfrm>
        </p:grpSpPr>
        <p:pic>
          <p:nvPicPr>
            <p:cNvPr id="43" name="图片 7194" descr="有_楷书">
              <a:extLst>
                <a:ext uri="{FF2B5EF4-FFF2-40B4-BE49-F238E27FC236}">
                  <a16:creationId xmlns:a16="http://schemas.microsoft.com/office/drawing/2014/main" id="{32C8F1DC-BE14-4936-9F94-687711FD58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3277" y="408457"/>
              <a:ext cx="663162" cy="720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Text Box 16">
              <a:extLst>
                <a:ext uri="{FF2B5EF4-FFF2-40B4-BE49-F238E27FC236}">
                  <a16:creationId xmlns:a16="http://schemas.microsoft.com/office/drawing/2014/main" id="{AAAC66D5-6953-4A9E-BCA9-5D6CBE8688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1621" y="1207079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楷书</a:t>
              </a:r>
            </a:p>
          </p:txBody>
        </p:sp>
      </p:grpSp>
      <p:pic>
        <p:nvPicPr>
          <p:cNvPr id="45" name="Picture 26" descr="G:\00各种申报材料\2020\《汉字奥秘》校本教材\02汉字奥秘插图_资料\03汉字有关图片（夏璠梓初稿）\0101.jpg">
            <a:extLst>
              <a:ext uri="{FF2B5EF4-FFF2-40B4-BE49-F238E27FC236}">
                <a16:creationId xmlns:a16="http://schemas.microsoft.com/office/drawing/2014/main" id="{14194601-B68F-4169-8FA3-705EFD8D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605" y="2409313"/>
            <a:ext cx="1138825" cy="2329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6" name="组合 45">
            <a:extLst>
              <a:ext uri="{FF2B5EF4-FFF2-40B4-BE49-F238E27FC236}">
                <a16:creationId xmlns:a16="http://schemas.microsoft.com/office/drawing/2014/main" id="{A2911E45-8A92-45A3-A547-0216186D3BB6}"/>
              </a:ext>
            </a:extLst>
          </p:cNvPr>
          <p:cNvGrpSpPr/>
          <p:nvPr/>
        </p:nvGrpSpPr>
        <p:grpSpPr>
          <a:xfrm>
            <a:off x="3059832" y="1137683"/>
            <a:ext cx="1008063" cy="1129071"/>
            <a:chOff x="4356025" y="1131289"/>
            <a:chExt cx="1008063" cy="1129071"/>
          </a:xfrm>
        </p:grpSpPr>
        <p:sp>
          <p:nvSpPr>
            <p:cNvPr id="47" name="Text Box 5">
              <a:extLst>
                <a:ext uri="{FF2B5EF4-FFF2-40B4-BE49-F238E27FC236}">
                  <a16:creationId xmlns:a16="http://schemas.microsoft.com/office/drawing/2014/main" id="{DDD01ACB-92B4-4D82-AF59-3F0F33EAC3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6025" y="1923678"/>
              <a:ext cx="1008063" cy="336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8" name="图片 47" descr="http://hzdam.qmxgk.com/05bkzl/hzyy/01yinianji_s/yspy11/yspy11_you.files/image004.jpg">
              <a:extLst>
                <a:ext uri="{FF2B5EF4-FFF2-40B4-BE49-F238E27FC236}">
                  <a16:creationId xmlns:a16="http://schemas.microsoft.com/office/drawing/2014/main" id="{32C67F14-DD6D-413F-8A2A-2C75D8413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5846" y="1131289"/>
              <a:ext cx="328421" cy="7200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15706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utoUpdateAnimBg="0"/>
      <p:bldP spid="20" grpId="0" autoUpdateAnimBg="0"/>
      <p:bldP spid="2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6261</TotalTime>
  <Words>58</Words>
  <Application>Microsoft Office PowerPoint</Application>
  <PresentationFormat>全屏显示(16:9)</PresentationFormat>
  <Paragraphs>12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1271</cp:revision>
  <dcterms:created xsi:type="dcterms:W3CDTF">2011-03-21T09:38:00Z</dcterms:created>
  <dcterms:modified xsi:type="dcterms:W3CDTF">2026-07-08T07:44:22Z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