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20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58" y="58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6830124" y="2739728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学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7587362" y="2211710"/>
            <a:ext cx="1223962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xué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24" name="Text Box 25"/>
          <p:cNvSpPr txBox="1">
            <a:spLocks noChangeArrowheads="1"/>
          </p:cNvSpPr>
          <p:nvPr/>
        </p:nvSpPr>
        <p:spPr bwMode="auto">
          <a:xfrm>
            <a:off x="3394826" y="2284663"/>
            <a:ext cx="3939901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None/>
              <a:defRPr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      学，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会意字。甲骨文描绘的是双手摆弄筹策（小木棍或草杆）来算数的样子；金文增加一个“子”，表示儿童在学习算数；有的还增加了一个“攴”（手拿教鞭或戒尺的样子），强调督责指导的意思。学，最初表示学习、仿效的意思；后表示学问、学说、知识等意思。</a:t>
            </a:r>
          </a:p>
        </p:txBody>
      </p:sp>
      <p:grpSp>
        <p:nvGrpSpPr>
          <p:cNvPr id="7174" name="组合 21"/>
          <p:cNvGrpSpPr>
            <a:grpSpLocks/>
          </p:cNvGrpSpPr>
          <p:nvPr/>
        </p:nvGrpSpPr>
        <p:grpSpPr bwMode="auto">
          <a:xfrm>
            <a:off x="1835696" y="987575"/>
            <a:ext cx="1006475" cy="1173163"/>
            <a:chOff x="2686440" y="12013"/>
            <a:chExt cx="1006475" cy="1564103"/>
          </a:xfrm>
        </p:grpSpPr>
        <p:sp>
          <p:nvSpPr>
            <p:cNvPr id="7194" name="Text Box 14"/>
            <p:cNvSpPr txBox="1">
              <a:spLocks noChangeArrowheads="1"/>
            </p:cNvSpPr>
            <p:nvPr/>
          </p:nvSpPr>
          <p:spPr bwMode="auto">
            <a:xfrm>
              <a:off x="2686440" y="1124744"/>
              <a:ext cx="1006475" cy="4513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7195" name="图片 11271" descr="学_甲骨文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48625" y="12013"/>
              <a:ext cx="68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175" name="组合 19"/>
          <p:cNvGrpSpPr>
            <a:grpSpLocks/>
          </p:cNvGrpSpPr>
          <p:nvPr/>
        </p:nvGrpSpPr>
        <p:grpSpPr bwMode="auto">
          <a:xfrm>
            <a:off x="3777458" y="987575"/>
            <a:ext cx="1006475" cy="1173163"/>
            <a:chOff x="4323552" y="12013"/>
            <a:chExt cx="1006475" cy="1564103"/>
          </a:xfrm>
        </p:grpSpPr>
        <p:sp>
          <p:nvSpPr>
            <p:cNvPr id="7192" name="Text Box 15"/>
            <p:cNvSpPr txBox="1">
              <a:spLocks noChangeArrowheads="1"/>
            </p:cNvSpPr>
            <p:nvPr/>
          </p:nvSpPr>
          <p:spPr bwMode="auto">
            <a:xfrm>
              <a:off x="4323552" y="1124744"/>
              <a:ext cx="1006475" cy="4513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7193" name="图片 11265" descr="学_金文1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99947" y="12013"/>
              <a:ext cx="65368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176" name="组合 17"/>
          <p:cNvGrpSpPr>
            <a:grpSpLocks/>
          </p:cNvGrpSpPr>
          <p:nvPr/>
        </p:nvGrpSpPr>
        <p:grpSpPr bwMode="auto">
          <a:xfrm>
            <a:off x="5719220" y="987575"/>
            <a:ext cx="1006475" cy="1173163"/>
            <a:chOff x="5903822" y="12013"/>
            <a:chExt cx="1006475" cy="1564103"/>
          </a:xfrm>
        </p:grpSpPr>
        <p:sp>
          <p:nvSpPr>
            <p:cNvPr id="7190" name="Text Box 16"/>
            <p:cNvSpPr txBox="1">
              <a:spLocks noChangeArrowheads="1"/>
            </p:cNvSpPr>
            <p:nvPr/>
          </p:nvSpPr>
          <p:spPr bwMode="auto">
            <a:xfrm>
              <a:off x="5903822" y="1124744"/>
              <a:ext cx="1006475" cy="4513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  <p:pic>
          <p:nvPicPr>
            <p:cNvPr id="7191" name="图片 11267" descr="学_篆书1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9165" y="12013"/>
              <a:ext cx="79578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177" name="组合 16"/>
          <p:cNvGrpSpPr>
            <a:grpSpLocks/>
          </p:cNvGrpSpPr>
          <p:nvPr/>
        </p:nvGrpSpPr>
        <p:grpSpPr bwMode="auto">
          <a:xfrm>
            <a:off x="6690101" y="1109035"/>
            <a:ext cx="1109662" cy="1051703"/>
            <a:chOff x="6699636" y="174013"/>
            <a:chExt cx="1108800" cy="1402073"/>
          </a:xfrm>
        </p:grpSpPr>
        <p:sp>
          <p:nvSpPr>
            <p:cNvPr id="7188" name="Text Box 16"/>
            <p:cNvSpPr txBox="1">
              <a:spLocks noChangeArrowheads="1"/>
            </p:cNvSpPr>
            <p:nvPr/>
          </p:nvSpPr>
          <p:spPr bwMode="auto">
            <a:xfrm>
              <a:off x="6750799" y="1124744"/>
              <a:ext cx="1006475" cy="451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7189" name="图片 9222" descr="学_隶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9636" y="174013"/>
              <a:ext cx="1108800" cy="75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178" name="组合 15"/>
          <p:cNvGrpSpPr>
            <a:grpSpLocks/>
          </p:cNvGrpSpPr>
          <p:nvPr/>
        </p:nvGrpSpPr>
        <p:grpSpPr bwMode="auto">
          <a:xfrm>
            <a:off x="7764169" y="987574"/>
            <a:ext cx="1081088" cy="1173164"/>
            <a:chOff x="7754280" y="12013"/>
            <a:chExt cx="1080000" cy="1564103"/>
          </a:xfrm>
        </p:grpSpPr>
        <p:sp>
          <p:nvSpPr>
            <p:cNvPr id="7186" name="Text Box 16"/>
            <p:cNvSpPr txBox="1">
              <a:spLocks noChangeArrowheads="1"/>
            </p:cNvSpPr>
            <p:nvPr/>
          </p:nvSpPr>
          <p:spPr bwMode="auto">
            <a:xfrm>
              <a:off x="7791043" y="1124744"/>
              <a:ext cx="1006475" cy="4513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楷书</a:t>
              </a:r>
            </a:p>
          </p:txBody>
        </p:sp>
        <p:pic>
          <p:nvPicPr>
            <p:cNvPr id="7187" name="图片 9224" descr="学_楷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54280" y="12013"/>
              <a:ext cx="108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179" name="组合 20"/>
          <p:cNvGrpSpPr>
            <a:grpSpLocks/>
          </p:cNvGrpSpPr>
          <p:nvPr/>
        </p:nvGrpSpPr>
        <p:grpSpPr bwMode="auto">
          <a:xfrm>
            <a:off x="2806577" y="987575"/>
            <a:ext cx="1006475" cy="1173163"/>
            <a:chOff x="3476575" y="12013"/>
            <a:chExt cx="1006475" cy="1564103"/>
          </a:xfrm>
        </p:grpSpPr>
        <p:pic>
          <p:nvPicPr>
            <p:cNvPr id="7184" name="图片 11270" descr="学_金文2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1918" y="12013"/>
              <a:ext cx="79578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85" name="Text Box 15"/>
            <p:cNvSpPr txBox="1">
              <a:spLocks noChangeArrowheads="1"/>
            </p:cNvSpPr>
            <p:nvPr/>
          </p:nvSpPr>
          <p:spPr bwMode="auto">
            <a:xfrm>
              <a:off x="3476575" y="1124744"/>
              <a:ext cx="1006475" cy="4513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</p:grpSp>
      <p:grpSp>
        <p:nvGrpSpPr>
          <p:cNvPr id="7180" name="组合 18"/>
          <p:cNvGrpSpPr>
            <a:grpSpLocks/>
          </p:cNvGrpSpPr>
          <p:nvPr/>
        </p:nvGrpSpPr>
        <p:grpSpPr bwMode="auto">
          <a:xfrm>
            <a:off x="4748339" y="987575"/>
            <a:ext cx="1006475" cy="1173163"/>
            <a:chOff x="5099476" y="12013"/>
            <a:chExt cx="1006475" cy="1564103"/>
          </a:xfrm>
        </p:grpSpPr>
        <p:pic>
          <p:nvPicPr>
            <p:cNvPr id="7182" name="图片 11266" descr="学_篆书2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47450" y="12013"/>
              <a:ext cx="71052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83" name="Text Box 16"/>
            <p:cNvSpPr txBox="1">
              <a:spLocks noChangeArrowheads="1"/>
            </p:cNvSpPr>
            <p:nvPr/>
          </p:nvSpPr>
          <p:spPr bwMode="auto">
            <a:xfrm>
              <a:off x="5099476" y="1124744"/>
              <a:ext cx="1006475" cy="4513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</p:grpSp>
      <p:pic>
        <p:nvPicPr>
          <p:cNvPr id="7181" name="图片 54" descr="H:\《汉字的奥秘》电子教材\04汉字的奥秘（二年级下册）\04第四讲：先人的惩戒教育：教学\资料\学习03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449" y="2746226"/>
            <a:ext cx="1871415" cy="14097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8" name="直接连接符 27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文本框 31">
            <a:extLst>
              <a:ext uri="{FF2B5EF4-FFF2-40B4-BE49-F238E27FC236}">
                <a16:creationId xmlns:a16="http://schemas.microsoft.com/office/drawing/2014/main" id="{9DF20D3B-B11B-4B45-9201-56966FCD69D1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3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D01E8804-5575-4EF6-9284-3D76B63BA9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文本框 14">
            <a:extLst>
              <a:ext uri="{FF2B5EF4-FFF2-40B4-BE49-F238E27FC236}">
                <a16:creationId xmlns:a16="http://schemas.microsoft.com/office/drawing/2014/main" id="{0588271E-01BB-465F-A319-32ADE0E3F45E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322763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2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2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000"/>
                            </p:stCondLst>
                            <p:childTnLst>
                              <p:par>
                                <p:cTn id="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2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4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 autoUpdateAnimBg="0"/>
      <p:bldP spid="2058" grpId="0" autoUpdateAnimBg="0"/>
      <p:bldP spid="24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6295</TotalTime>
  <Words>106</Words>
  <Application>Microsoft Office PowerPoint</Application>
  <PresentationFormat>全屏显示(16:9)</PresentationFormat>
  <Paragraphs>13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1291</cp:revision>
  <dcterms:created xsi:type="dcterms:W3CDTF">2011-03-21T09:38:00Z</dcterms:created>
  <dcterms:modified xsi:type="dcterms:W3CDTF">2026-07-08T11:47:21Z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