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439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13" d="100"/>
          <a:sy n="113" d="100"/>
        </p:scale>
        <p:origin x="614" y="77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tags" Target="../tags/tag3.xml"/><Relationship Id="rId7" Type="http://schemas.openxmlformats.org/officeDocument/2006/relationships/image" Target="../media/image5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10" Type="http://schemas.openxmlformats.org/officeDocument/2006/relationships/image" Target="../media/image8.jp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1" name="Rectangle 13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cxnSp>
        <p:nvCxnSpPr>
          <p:cNvPr id="23" name="直接连接符 22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20">
            <a:extLst>
              <a:ext uri="{FF2B5EF4-FFF2-40B4-BE49-F238E27FC236}">
                <a16:creationId xmlns:a16="http://schemas.microsoft.com/office/drawing/2014/main" id="{42F102F2-9BEF-4D95-8E14-D605398C4386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2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225D48BD-90B3-4E0F-B8C7-EDB1D37BD0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文本框 14">
            <a:extLst>
              <a:ext uri="{FF2B5EF4-FFF2-40B4-BE49-F238E27FC236}">
                <a16:creationId xmlns:a16="http://schemas.microsoft.com/office/drawing/2014/main" id="{8A9C03D2-C443-42D0-9D6F-4B3370AE97CA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id="{EB1723CD-CDD5-41BC-B909-205AFF60792F}"/>
              </a:ext>
            </a:extLst>
          </p:cNvPr>
          <p:cNvGrpSpPr/>
          <p:nvPr/>
        </p:nvGrpSpPr>
        <p:grpSpPr>
          <a:xfrm>
            <a:off x="5243187" y="1087811"/>
            <a:ext cx="1008063" cy="1316744"/>
            <a:chOff x="4597151" y="1087811"/>
            <a:chExt cx="1008063" cy="1316744"/>
          </a:xfrm>
        </p:grpSpPr>
        <p:sp>
          <p:nvSpPr>
            <p:cNvPr id="9" name="Text Box 6">
              <a:extLst>
                <a:ext uri="{FF2B5EF4-FFF2-40B4-BE49-F238E27FC236}">
                  <a16:creationId xmlns:a16="http://schemas.microsoft.com/office/drawing/2014/main" id="{87A18A74-6206-4220-8712-EA8E92FCA6D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97151" y="2067694"/>
              <a:ext cx="1008063" cy="3368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 dirty="0">
                  <a:ea typeface="黑体" panose="02010609060101010101" pitchFamily="49" charset="-122"/>
                </a:rPr>
                <a:t>金文</a:t>
              </a:r>
            </a:p>
          </p:txBody>
        </p:sp>
        <p:pic>
          <p:nvPicPr>
            <p:cNvPr id="10" name="Picture 8" descr="彭_金文">
              <a:extLst>
                <a:ext uri="{FF2B5EF4-FFF2-40B4-BE49-F238E27FC236}">
                  <a16:creationId xmlns:a16="http://schemas.microsoft.com/office/drawing/2014/main" id="{97E4C169-A782-4AA6-B2D4-E7DCCF08252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05626" y="1087811"/>
              <a:ext cx="791113" cy="9000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7" name="组合 6">
            <a:extLst>
              <a:ext uri="{FF2B5EF4-FFF2-40B4-BE49-F238E27FC236}">
                <a16:creationId xmlns:a16="http://schemas.microsoft.com/office/drawing/2014/main" id="{C85D78DF-32C6-4CB0-852E-317CD1795056}"/>
              </a:ext>
            </a:extLst>
          </p:cNvPr>
          <p:cNvGrpSpPr/>
          <p:nvPr/>
        </p:nvGrpSpPr>
        <p:grpSpPr>
          <a:xfrm>
            <a:off x="7517618" y="1087811"/>
            <a:ext cx="1058680" cy="1316744"/>
            <a:chOff x="7517618" y="1087811"/>
            <a:chExt cx="1058680" cy="1316744"/>
          </a:xfrm>
        </p:grpSpPr>
        <p:sp>
          <p:nvSpPr>
            <p:cNvPr id="12" name="Text Box 8">
              <a:extLst>
                <a:ext uri="{FF2B5EF4-FFF2-40B4-BE49-F238E27FC236}">
                  <a16:creationId xmlns:a16="http://schemas.microsoft.com/office/drawing/2014/main" id="{A92D4872-8755-4709-ADB4-0648DADDE99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542586" y="2067694"/>
              <a:ext cx="1008745" cy="3368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 dirty="0">
                  <a:ea typeface="黑体" panose="02010609060101010101" pitchFamily="49" charset="-122"/>
                </a:rPr>
                <a:t>隶书</a:t>
              </a:r>
            </a:p>
          </p:txBody>
        </p:sp>
        <p:pic>
          <p:nvPicPr>
            <p:cNvPr id="13" name="Picture 9" descr="彭_隶书">
              <a:extLst>
                <a:ext uri="{FF2B5EF4-FFF2-40B4-BE49-F238E27FC236}">
                  <a16:creationId xmlns:a16="http://schemas.microsoft.com/office/drawing/2014/main" id="{A0B58B86-BA81-44A6-BF7F-6B9665D987C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17618" y="1087811"/>
              <a:ext cx="1058680" cy="9000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4" name="Picture 10" descr="彭_图片">
            <a:extLst>
              <a:ext uri="{FF2B5EF4-FFF2-40B4-BE49-F238E27FC236}">
                <a16:creationId xmlns:a16="http://schemas.microsoft.com/office/drawing/2014/main" id="{5C393DAF-60E6-47DA-A851-B9993C11B7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852729"/>
            <a:ext cx="1545274" cy="18358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" name="组合 5">
            <a:extLst>
              <a:ext uri="{FF2B5EF4-FFF2-40B4-BE49-F238E27FC236}">
                <a16:creationId xmlns:a16="http://schemas.microsoft.com/office/drawing/2014/main" id="{FFE0F749-DD21-4B9C-90BC-AD1661A65AE2}"/>
              </a:ext>
            </a:extLst>
          </p:cNvPr>
          <p:cNvGrpSpPr/>
          <p:nvPr/>
        </p:nvGrpSpPr>
        <p:grpSpPr>
          <a:xfrm>
            <a:off x="6380403" y="1087811"/>
            <a:ext cx="1008063" cy="1316744"/>
            <a:chOff x="6013201" y="1087811"/>
            <a:chExt cx="1008063" cy="1316744"/>
          </a:xfrm>
        </p:grpSpPr>
        <p:sp>
          <p:nvSpPr>
            <p:cNvPr id="16" name="Text Box 7">
              <a:extLst>
                <a:ext uri="{FF2B5EF4-FFF2-40B4-BE49-F238E27FC236}">
                  <a16:creationId xmlns:a16="http://schemas.microsoft.com/office/drawing/2014/main" id="{A60312B6-09B5-4539-B963-B69F7E946DF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013201" y="2067694"/>
              <a:ext cx="1008063" cy="3368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 dirty="0">
                  <a:ea typeface="黑体" panose="02010609060101010101" pitchFamily="49" charset="-122"/>
                </a:rPr>
                <a:t>小篆</a:t>
              </a:r>
            </a:p>
          </p:txBody>
        </p:sp>
        <p:pic>
          <p:nvPicPr>
            <p:cNvPr id="17" name="Picture 11" descr="彭_小篆">
              <a:extLst>
                <a:ext uri="{FF2B5EF4-FFF2-40B4-BE49-F238E27FC236}">
                  <a16:creationId xmlns:a16="http://schemas.microsoft.com/office/drawing/2014/main" id="{4CA50CD5-5DCA-493D-9329-6EC0F86A705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37538" y="1087811"/>
              <a:ext cx="759389" cy="9000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8" name="Text Box 18">
            <a:extLst>
              <a:ext uri="{FF2B5EF4-FFF2-40B4-BE49-F238E27FC236}">
                <a16:creationId xmlns:a16="http://schemas.microsoft.com/office/drawing/2014/main" id="{680C507F-5652-467B-9CED-9C3489530D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67465" y="2880707"/>
            <a:ext cx="2952750" cy="193899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None/>
              <a:defRPr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彭</a:t>
            </a:r>
          </a:p>
        </p:txBody>
      </p:sp>
      <p:sp>
        <p:nvSpPr>
          <p:cNvPr id="19" name="Text Box 19">
            <a:extLst>
              <a:ext uri="{FF2B5EF4-FFF2-40B4-BE49-F238E27FC236}">
                <a16:creationId xmlns:a16="http://schemas.microsoft.com/office/drawing/2014/main" id="{074AC0E7-CD86-4323-AEE0-75345D425B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07215" y="2307456"/>
            <a:ext cx="1873250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None/>
            </a:pPr>
            <a:r>
              <a:rPr lang="en-US" altLang="zh-CN" sz="4400" dirty="0" err="1">
                <a:solidFill>
                  <a:srgbClr val="FF0000"/>
                </a:solidFill>
                <a:latin typeface="宋体" pitchFamily="2" charset="-122"/>
              </a:rPr>
              <a:t>péng</a:t>
            </a:r>
            <a:endParaRPr lang="en-US" altLang="zh-CN" sz="4400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25" name="Text Box 15">
            <a:extLst>
              <a:ext uri="{FF2B5EF4-FFF2-40B4-BE49-F238E27FC236}">
                <a16:creationId xmlns:a16="http://schemas.microsoft.com/office/drawing/2014/main" id="{8FF9D371-B0C0-4A2B-9D71-A114EF6C4F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16284" y="2906088"/>
            <a:ext cx="4696965" cy="1577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buNone/>
            </a:pPr>
            <a:r>
              <a:rPr lang="zh-CN" altLang="en-US" sz="1200" b="0" dirty="0">
                <a:solidFill>
                  <a:srgbClr val="0000FF"/>
                </a:solidFill>
                <a:latin typeface="+mn-ea"/>
                <a:ea typeface="+mn-ea"/>
              </a:rPr>
              <a:t>        彭，会意字。从壴</a:t>
            </a:r>
            <a:r>
              <a:rPr lang="en-US" altLang="zh-CN" sz="1200" b="0" dirty="0">
                <a:solidFill>
                  <a:srgbClr val="0000FF"/>
                </a:solidFill>
                <a:latin typeface="+mn-ea"/>
                <a:ea typeface="+mn-ea"/>
              </a:rPr>
              <a:t>( </a:t>
            </a:r>
            <a:r>
              <a:rPr lang="en-US" altLang="zh-CN" sz="1200" b="0" dirty="0" err="1">
                <a:solidFill>
                  <a:srgbClr val="0000FF"/>
                </a:solidFill>
                <a:latin typeface="+mn-ea"/>
                <a:ea typeface="+mn-ea"/>
              </a:rPr>
              <a:t>zhù</a:t>
            </a:r>
            <a:r>
              <a:rPr lang="en-US" altLang="zh-CN" sz="1200" b="0" dirty="0">
                <a:solidFill>
                  <a:srgbClr val="0000FF"/>
                </a:solidFill>
                <a:latin typeface="+mn-ea"/>
                <a:ea typeface="+mn-ea"/>
              </a:rPr>
              <a:t>)</a:t>
            </a:r>
            <a:r>
              <a:rPr lang="zh-CN" altLang="en-US" sz="1200" b="0" dirty="0">
                <a:solidFill>
                  <a:srgbClr val="0000FF"/>
                </a:solidFill>
                <a:latin typeface="+mn-ea"/>
                <a:ea typeface="+mn-ea"/>
              </a:rPr>
              <a:t>，从彡。“壴”在古文字中像鼓形。彡</a:t>
            </a:r>
            <a:r>
              <a:rPr lang="en-US" altLang="zh-CN" sz="1200" b="0" dirty="0">
                <a:solidFill>
                  <a:srgbClr val="0000FF"/>
                </a:solidFill>
                <a:latin typeface="+mn-ea"/>
                <a:ea typeface="+mn-ea"/>
              </a:rPr>
              <a:t>( </a:t>
            </a:r>
            <a:r>
              <a:rPr lang="en-US" altLang="zh-CN" sz="1200" b="0" dirty="0" err="1">
                <a:solidFill>
                  <a:srgbClr val="0000FF"/>
                </a:solidFill>
                <a:latin typeface="+mn-ea"/>
                <a:ea typeface="+mn-ea"/>
              </a:rPr>
              <a:t>shān</a:t>
            </a:r>
            <a:r>
              <a:rPr lang="en-US" altLang="zh-CN" sz="1200" b="0" dirty="0">
                <a:solidFill>
                  <a:srgbClr val="0000FF"/>
                </a:solidFill>
                <a:latin typeface="+mn-ea"/>
                <a:ea typeface="+mn-ea"/>
              </a:rPr>
              <a:t>)</a:t>
            </a:r>
            <a:r>
              <a:rPr lang="zh-CN" altLang="en-US" sz="1200" b="0" dirty="0">
                <a:solidFill>
                  <a:srgbClr val="0000FF"/>
                </a:solidFill>
                <a:latin typeface="+mn-ea"/>
                <a:ea typeface="+mn-ea"/>
              </a:rPr>
              <a:t>，毛饰形。本义指鼓声。</a:t>
            </a:r>
            <a:endParaRPr lang="en-US" altLang="zh-CN" sz="1200" b="0" dirty="0">
              <a:solidFill>
                <a:srgbClr val="0000FF"/>
              </a:solidFill>
              <a:latin typeface="+mn-ea"/>
              <a:ea typeface="+mn-ea"/>
            </a:endParaRPr>
          </a:p>
          <a:p>
            <a:pPr eaLnBrk="1" hangingPunct="1">
              <a:lnSpc>
                <a:spcPct val="150000"/>
              </a:lnSpc>
              <a:spcBef>
                <a:spcPct val="50000"/>
              </a:spcBef>
              <a:buNone/>
            </a:pPr>
            <a:r>
              <a:rPr lang="zh-CN" altLang="en-US" sz="1200" b="0" dirty="0">
                <a:solidFill>
                  <a:srgbClr val="0000FF"/>
                </a:solidFill>
                <a:latin typeface="+mn-ea"/>
                <a:ea typeface="+mn-ea"/>
              </a:rPr>
              <a:t>       “彭”字现在主要用于姓氏，它本来的意思变成了加了口字旁的“嘭”。在和其他一些字的组合里，它表示该字读音为彭。比如澎湖列岛的“澎”，膨胀的“膨”等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。 </a:t>
            </a:r>
          </a:p>
        </p:txBody>
      </p:sp>
      <p:grpSp>
        <p:nvGrpSpPr>
          <p:cNvPr id="4" name="组合 3">
            <a:extLst>
              <a:ext uri="{FF2B5EF4-FFF2-40B4-BE49-F238E27FC236}">
                <a16:creationId xmlns:a16="http://schemas.microsoft.com/office/drawing/2014/main" id="{C4BCAD86-4828-4A4C-942F-978745EA4F8D}"/>
              </a:ext>
            </a:extLst>
          </p:cNvPr>
          <p:cNvGrpSpPr/>
          <p:nvPr/>
        </p:nvGrpSpPr>
        <p:grpSpPr>
          <a:xfrm>
            <a:off x="4105971" y="1086119"/>
            <a:ext cx="1008063" cy="1318436"/>
            <a:chOff x="3343477" y="1087812"/>
            <a:chExt cx="1008063" cy="1318436"/>
          </a:xfrm>
        </p:grpSpPr>
        <p:pic>
          <p:nvPicPr>
            <p:cNvPr id="3" name="图片 2">
              <a:extLst>
                <a:ext uri="{FF2B5EF4-FFF2-40B4-BE49-F238E27FC236}">
                  <a16:creationId xmlns:a16="http://schemas.microsoft.com/office/drawing/2014/main" id="{77F9FEE4-4CD4-4B5B-AE21-F1B568D8EECF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16953" y="1087812"/>
              <a:ext cx="861111" cy="900000"/>
            </a:xfrm>
            <a:prstGeom prst="rect">
              <a:avLst/>
            </a:prstGeom>
          </p:spPr>
        </p:pic>
        <p:sp>
          <p:nvSpPr>
            <p:cNvPr id="27" name="Text Box 6">
              <a:extLst>
                <a:ext uri="{FF2B5EF4-FFF2-40B4-BE49-F238E27FC236}">
                  <a16:creationId xmlns:a16="http://schemas.microsoft.com/office/drawing/2014/main" id="{771DE2A1-3A00-4438-91F5-BFA4B3EA5E4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43477" y="2067694"/>
              <a:ext cx="1008063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 dirty="0">
                  <a:ea typeface="黑体" panose="02010609060101010101" pitchFamily="49" charset="-122"/>
                </a:rPr>
                <a:t>甲骨文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25438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6540</TotalTime>
  <Words>106</Words>
  <Application>Microsoft Office PowerPoint</Application>
  <PresentationFormat>全屏显示(16:9)</PresentationFormat>
  <Paragraphs>11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1317</cp:revision>
  <dcterms:created xsi:type="dcterms:W3CDTF">2011-03-21T09:38:00Z</dcterms:created>
  <dcterms:modified xsi:type="dcterms:W3CDTF">2026-07-09T00:13:39Z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