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4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11" Type="http://schemas.openxmlformats.org/officeDocument/2006/relationships/image" Target="../media/image8.jpeg"/><Relationship Id="rId5" Type="http://schemas.openxmlformats.org/officeDocument/2006/relationships/image" Target="../media/image3.png"/><Relationship Id="rId10" Type="http://schemas.openxmlformats.org/officeDocument/2006/relationships/hyperlink" Target="http://hzdam.qmxgk.com/jxal.htm" TargetMode="Externa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804248" y="2865006"/>
            <a:ext cx="24495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明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7183611" y="2466147"/>
            <a:ext cx="1690786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US" altLang="zh-CN" sz="3600" b="0" dirty="0">
                <a:solidFill>
                  <a:srgbClr val="FF0000"/>
                </a:solidFill>
                <a:latin typeface="+mn-ea"/>
                <a:ea typeface="+mn-ea"/>
              </a:rPr>
              <a:t>m</a:t>
            </a:r>
            <a:r>
              <a:rPr lang="zh-CN" altLang="zh-CN" sz="3600" b="0" dirty="0">
                <a:solidFill>
                  <a:srgbClr val="FF0000"/>
                </a:solidFill>
                <a:latin typeface="+mn-ea"/>
                <a:ea typeface="+mn-ea"/>
              </a:rPr>
              <a:t>í</a:t>
            </a: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</a:rPr>
              <a:t>ng</a:t>
            </a:r>
            <a:endParaRPr lang="en-US" altLang="zh-CN" sz="36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5125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5126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20" name="Text Box 30"/>
          <p:cNvSpPr txBox="1">
            <a:spLocks noChangeArrowheads="1"/>
          </p:cNvSpPr>
          <p:nvPr/>
        </p:nvSpPr>
        <p:spPr bwMode="auto">
          <a:xfrm>
            <a:off x="4689119" y="2916774"/>
            <a:ext cx="252028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明，会意字，甲骨文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字形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由“日、月”组成。日、月都是发光的物体，表示“明亮、清晰明亮”的意思。</a:t>
            </a:r>
          </a:p>
        </p:txBody>
      </p:sp>
      <p:sp>
        <p:nvSpPr>
          <p:cNvPr id="5128" name="Rectangle 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709739" y="622586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日月</a:t>
            </a:r>
            <a:r>
              <a:rPr lang="en-US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明</a:t>
            </a:r>
          </a:p>
        </p:txBody>
      </p:sp>
      <p:grpSp>
        <p:nvGrpSpPr>
          <p:cNvPr id="5131" name="组合 7"/>
          <p:cNvGrpSpPr>
            <a:grpSpLocks/>
          </p:cNvGrpSpPr>
          <p:nvPr/>
        </p:nvGrpSpPr>
        <p:grpSpPr bwMode="auto">
          <a:xfrm>
            <a:off x="5076056" y="1059582"/>
            <a:ext cx="1402341" cy="1490451"/>
            <a:chOff x="3217536" y="941742"/>
            <a:chExt cx="1401097" cy="1985839"/>
          </a:xfrm>
        </p:grpSpPr>
        <p:sp>
          <p:nvSpPr>
            <p:cNvPr id="5146" name="Text Box 14"/>
            <p:cNvSpPr txBox="1">
              <a:spLocks noChangeArrowheads="1"/>
            </p:cNvSpPr>
            <p:nvPr/>
          </p:nvSpPr>
          <p:spPr bwMode="auto">
            <a:xfrm>
              <a:off x="3414847" y="2476500"/>
              <a:ext cx="1006475" cy="45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147" name="图片 4128" descr="说明: H:\《汉字的奥秘》电子教材\03汉字的奥秘（二年级上册）\10第十讲：形同义异的“月(肉)”\资料\明_甲骨文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7536" y="941742"/>
              <a:ext cx="1401097" cy="1438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2" name="组合 8"/>
          <p:cNvGrpSpPr>
            <a:grpSpLocks/>
          </p:cNvGrpSpPr>
          <p:nvPr/>
        </p:nvGrpSpPr>
        <p:grpSpPr bwMode="auto">
          <a:xfrm>
            <a:off x="6633122" y="1059582"/>
            <a:ext cx="1006475" cy="1490451"/>
            <a:chOff x="4457768" y="941742"/>
            <a:chExt cx="1006475" cy="1985839"/>
          </a:xfrm>
        </p:grpSpPr>
        <p:sp>
          <p:nvSpPr>
            <p:cNvPr id="5144" name="Text Box 15"/>
            <p:cNvSpPr txBox="1">
              <a:spLocks noChangeArrowheads="1"/>
            </p:cNvSpPr>
            <p:nvPr/>
          </p:nvSpPr>
          <p:spPr bwMode="auto">
            <a:xfrm>
              <a:off x="4457768" y="2476500"/>
              <a:ext cx="1006475" cy="45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5145" name="图片 26654" descr="说明: H:\《汉字的奥秘》电子教材\03汉字的奥秘（二年级上册）\10第十讲：形同义异的“月(肉)”\资料\明_金文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7662" y="941742"/>
              <a:ext cx="946687" cy="1438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3" name="组合 15"/>
          <p:cNvGrpSpPr>
            <a:grpSpLocks/>
          </p:cNvGrpSpPr>
          <p:nvPr/>
        </p:nvGrpSpPr>
        <p:grpSpPr bwMode="auto">
          <a:xfrm>
            <a:off x="7794322" y="1059582"/>
            <a:ext cx="1098158" cy="1490451"/>
            <a:chOff x="5540178" y="941742"/>
            <a:chExt cx="1098158" cy="1985839"/>
          </a:xfrm>
        </p:grpSpPr>
        <p:sp>
          <p:nvSpPr>
            <p:cNvPr id="5142" name="Text Box 16"/>
            <p:cNvSpPr txBox="1">
              <a:spLocks noChangeArrowheads="1"/>
            </p:cNvSpPr>
            <p:nvPr/>
          </p:nvSpPr>
          <p:spPr bwMode="auto">
            <a:xfrm>
              <a:off x="5586020" y="2476500"/>
              <a:ext cx="1006475" cy="45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5143" name="图片 26655" descr="说明: H:\《汉字的奥秘》电子教材\03汉字的奥秘（二年级上册）\10第十讲：形同义异的“月(肉)”\资料\明_小篆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0178" y="941742"/>
              <a:ext cx="1098158" cy="1438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4" name="组合 16"/>
          <p:cNvGrpSpPr>
            <a:grpSpLocks/>
          </p:cNvGrpSpPr>
          <p:nvPr/>
        </p:nvGrpSpPr>
        <p:grpSpPr bwMode="auto">
          <a:xfrm>
            <a:off x="1763688" y="2779685"/>
            <a:ext cx="1635224" cy="1520257"/>
            <a:chOff x="6333630" y="900995"/>
            <a:chExt cx="1634417" cy="2026882"/>
          </a:xfrm>
        </p:grpSpPr>
        <p:sp>
          <p:nvSpPr>
            <p:cNvPr id="5140" name="Text Box 16"/>
            <p:cNvSpPr txBox="1">
              <a:spLocks noChangeArrowheads="1"/>
            </p:cNvSpPr>
            <p:nvPr/>
          </p:nvSpPr>
          <p:spPr bwMode="auto">
            <a:xfrm>
              <a:off x="6647601" y="2476500"/>
              <a:ext cx="1006475" cy="45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5141" name="图片 10274" descr="说明: G:\00各种申报材料\2020\20200611《汉字奥秘》\02插图资料\隶书楷书1\明_隶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3630" y="900995"/>
              <a:ext cx="1634417" cy="1439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5" name="组合 18"/>
          <p:cNvGrpSpPr>
            <a:grpSpLocks/>
          </p:cNvGrpSpPr>
          <p:nvPr/>
        </p:nvGrpSpPr>
        <p:grpSpPr bwMode="auto">
          <a:xfrm>
            <a:off x="3406082" y="2779685"/>
            <a:ext cx="1165918" cy="1520092"/>
            <a:chOff x="7860166" y="902249"/>
            <a:chExt cx="1165918" cy="2025332"/>
          </a:xfrm>
        </p:grpSpPr>
        <p:sp>
          <p:nvSpPr>
            <p:cNvPr id="5138" name="Text Box 16"/>
            <p:cNvSpPr txBox="1">
              <a:spLocks noChangeArrowheads="1"/>
            </p:cNvSpPr>
            <p:nvPr/>
          </p:nvSpPr>
          <p:spPr bwMode="auto">
            <a:xfrm>
              <a:off x="7939888" y="2476500"/>
              <a:ext cx="1006475" cy="45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5139" name="图片 10275" descr="说明: G:\00各种申报材料\2020\20200611《汉字奥秘》\02插图资料\隶书楷书1\明_楷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0166" y="902249"/>
              <a:ext cx="1165918" cy="1438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pic>
        <p:nvPicPr>
          <p:cNvPr id="27" name="图片 20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820" y="1275606"/>
            <a:ext cx="1366341" cy="10705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3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440" y="1263489"/>
            <a:ext cx="1298608" cy="10742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3B19A9FD-7375-4994-8A0B-F699454EECD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9F42C2CA-8982-499F-987F-32BCB80DD3B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0">
            <a:extLst>
              <a:ext uri="{FF2B5EF4-FFF2-40B4-BE49-F238E27FC236}">
                <a16:creationId xmlns:a16="http://schemas.microsoft.com/office/drawing/2014/main" id="{25EF7414-DE0F-43F3-BED4-930BDC3A256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31B1ADA-288A-4AFA-82E1-FDD1DF661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4DFF3EBC-C890-4DAA-AA0E-13B042C54E3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8487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4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/>
      <p:bldP spid="10271" grpId="0"/>
      <p:bldP spid="20" grpId="0"/>
      <p:bldP spid="1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6272</TotalTime>
  <Words>57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1281</cp:revision>
  <dcterms:created xsi:type="dcterms:W3CDTF">2011-03-21T09:38:00Z</dcterms:created>
  <dcterms:modified xsi:type="dcterms:W3CDTF">2026-07-08T09:20:51Z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