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455" r:id="rId2"/>
    <p:sldId id="456" r:id="rId3"/>
    <p:sldId id="579" r:id="rId4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2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3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tags" Target="../tags/tag6.xml"/><Relationship Id="rId7" Type="http://schemas.openxmlformats.org/officeDocument/2006/relationships/image" Target="../media/image9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8.jpeg"/><Relationship Id="rId5" Type="http://schemas.openxmlformats.org/officeDocument/2006/relationships/notesSlide" Target="../notesSlides/notesSlide2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7.jpe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2"/>
          <p:cNvSpPr txBox="1">
            <a:spLocks noChangeArrowheads="1"/>
          </p:cNvSpPr>
          <p:nvPr/>
        </p:nvSpPr>
        <p:spPr bwMode="auto">
          <a:xfrm>
            <a:off x="1331863" y="2273647"/>
            <a:ext cx="22320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即</a:t>
            </a:r>
          </a:p>
        </p:txBody>
      </p:sp>
      <p:sp>
        <p:nvSpPr>
          <p:cNvPr id="3" name="Text Box 13"/>
          <p:cNvSpPr txBox="1">
            <a:spLocks noChangeArrowheads="1"/>
          </p:cNvSpPr>
          <p:nvPr/>
        </p:nvSpPr>
        <p:spPr bwMode="auto">
          <a:xfrm>
            <a:off x="1908126" y="1706910"/>
            <a:ext cx="122396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jí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4" name="Text Box 14"/>
          <p:cNvSpPr txBox="1">
            <a:spLocks noChangeArrowheads="1"/>
          </p:cNvSpPr>
          <p:nvPr/>
        </p:nvSpPr>
        <p:spPr bwMode="auto">
          <a:xfrm>
            <a:off x="3481622" y="2787774"/>
            <a:ext cx="4176539" cy="1670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即，会意字。甲骨文字形由“皀、卩”组成。皀，用来盛食物的器具；卩，跪坐的人。一个人准备进食，表示“准备吃饭”的意思。后来表示“走近、靠近、马上、立刻”等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义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，如“若即若离、可望不可即”等。</a:t>
            </a:r>
          </a:p>
        </p:txBody>
      </p:sp>
      <p:sp>
        <p:nvSpPr>
          <p:cNvPr id="5" name="Text Box 16"/>
          <p:cNvSpPr txBox="1">
            <a:spLocks noChangeArrowheads="1"/>
          </p:cNvSpPr>
          <p:nvPr/>
        </p:nvSpPr>
        <p:spPr bwMode="auto">
          <a:xfrm>
            <a:off x="1691680" y="762258"/>
            <a:ext cx="33845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r>
              <a:rPr lang="zh-CN" altLang="zh-CN" sz="1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准备吃饭：即</a:t>
            </a:r>
          </a:p>
        </p:txBody>
      </p:sp>
      <p:grpSp>
        <p:nvGrpSpPr>
          <p:cNvPr id="6" name="组合 4"/>
          <p:cNvGrpSpPr>
            <a:grpSpLocks/>
          </p:cNvGrpSpPr>
          <p:nvPr/>
        </p:nvGrpSpPr>
        <p:grpSpPr bwMode="auto">
          <a:xfrm>
            <a:off x="4716016" y="1297335"/>
            <a:ext cx="1006475" cy="1489075"/>
            <a:chOff x="3563938" y="1628920"/>
            <a:chExt cx="1006475" cy="1488930"/>
          </a:xfrm>
        </p:grpSpPr>
        <p:sp>
          <p:nvSpPr>
            <p:cNvPr id="7" name="Text Box 14"/>
            <p:cNvSpPr txBox="1">
              <a:spLocks noChangeArrowheads="1"/>
            </p:cNvSpPr>
            <p:nvPr/>
          </p:nvSpPr>
          <p:spPr bwMode="auto">
            <a:xfrm>
              <a:off x="3563938" y="27813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8" name="图片 7170" descr="即_甲骨文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9281" y="1628920"/>
              <a:ext cx="79578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组合 5"/>
          <p:cNvGrpSpPr>
            <a:grpSpLocks/>
          </p:cNvGrpSpPr>
          <p:nvPr/>
        </p:nvGrpSpPr>
        <p:grpSpPr bwMode="auto">
          <a:xfrm>
            <a:off x="5760132" y="1297335"/>
            <a:ext cx="1006475" cy="1489075"/>
            <a:chOff x="4728716" y="1628920"/>
            <a:chExt cx="1006475" cy="1488930"/>
          </a:xfrm>
        </p:grpSpPr>
        <p:sp>
          <p:nvSpPr>
            <p:cNvPr id="10" name="Text Box 15"/>
            <p:cNvSpPr txBox="1">
              <a:spLocks noChangeArrowheads="1"/>
            </p:cNvSpPr>
            <p:nvPr/>
          </p:nvSpPr>
          <p:spPr bwMode="auto">
            <a:xfrm>
              <a:off x="4728716" y="27813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11" name="图片 7169" descr="即_金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2480" y="1628920"/>
              <a:ext cx="7389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组合 6"/>
          <p:cNvGrpSpPr>
            <a:grpSpLocks/>
          </p:cNvGrpSpPr>
          <p:nvPr/>
        </p:nvGrpSpPr>
        <p:grpSpPr bwMode="auto">
          <a:xfrm>
            <a:off x="6804248" y="1297335"/>
            <a:ext cx="1006475" cy="1489075"/>
            <a:chOff x="5977397" y="1628920"/>
            <a:chExt cx="1006475" cy="1488930"/>
          </a:xfrm>
        </p:grpSpPr>
        <p:sp>
          <p:nvSpPr>
            <p:cNvPr id="13" name="Text Box 16"/>
            <p:cNvSpPr txBox="1">
              <a:spLocks noChangeArrowheads="1"/>
            </p:cNvSpPr>
            <p:nvPr/>
          </p:nvSpPr>
          <p:spPr bwMode="auto">
            <a:xfrm>
              <a:off x="5977397" y="27813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4" name="图片 7168" descr="即_篆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6950" y="1628920"/>
              <a:ext cx="76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5" name="Picture 30" descr="G:\00各种申报材料\2020\《汉字文化》文本教材0407\插图0200601(修改)\0036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722" y="1063972"/>
            <a:ext cx="1436688" cy="172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直接连接符 15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0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572734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5"/>
          <p:cNvSpPr txBox="1">
            <a:spLocks noChangeArrowheads="1"/>
          </p:cNvSpPr>
          <p:nvPr/>
        </p:nvSpPr>
        <p:spPr bwMode="auto">
          <a:xfrm>
            <a:off x="6298828" y="2213769"/>
            <a:ext cx="223361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既</a:t>
            </a:r>
          </a:p>
        </p:txBody>
      </p:sp>
      <p:sp>
        <p:nvSpPr>
          <p:cNvPr id="3" name="Text Box 16"/>
          <p:cNvSpPr txBox="1">
            <a:spLocks noChangeArrowheads="1"/>
          </p:cNvSpPr>
          <p:nvPr/>
        </p:nvSpPr>
        <p:spPr bwMode="auto">
          <a:xfrm>
            <a:off x="6875090" y="1563638"/>
            <a:ext cx="108108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jì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4" name="Text Box 17"/>
          <p:cNvSpPr txBox="1">
            <a:spLocks noChangeArrowheads="1"/>
          </p:cNvSpPr>
          <p:nvPr/>
        </p:nvSpPr>
        <p:spPr bwMode="auto">
          <a:xfrm>
            <a:off x="2246313" y="2931790"/>
            <a:ext cx="4252344" cy="1670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0" hangingPunct="0">
              <a:lnSpc>
                <a:spcPct val="150000"/>
              </a:lnSpc>
              <a:spcBef>
                <a:spcPct val="2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既，会意字。甲骨文字形由“皀、旡”组成。皀，用来盛食物的器具；旡，人吃饱饭后扭头张口打嗝儿的样子。一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个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人跪坐在食物前面，吃饱后掉转身体将要离开，表示“吃罢、吃过”的意思。后来，表示“完、尽、结束”等意思。</a:t>
            </a:r>
          </a:p>
        </p:txBody>
      </p:sp>
      <p:sp>
        <p:nvSpPr>
          <p:cNvPr id="5" name="Text Box 16"/>
          <p:cNvSpPr txBox="1">
            <a:spLocks noChangeArrowheads="1"/>
          </p:cNvSpPr>
          <p:nvPr/>
        </p:nvSpPr>
        <p:spPr bwMode="auto">
          <a:xfrm>
            <a:off x="1691506" y="762258"/>
            <a:ext cx="33845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r>
              <a:rPr lang="zh-CN" altLang="en-US" sz="18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吃饱扭头：既</a:t>
            </a:r>
          </a:p>
        </p:txBody>
      </p:sp>
      <p:grpSp>
        <p:nvGrpSpPr>
          <p:cNvPr id="6" name="组合 8"/>
          <p:cNvGrpSpPr>
            <a:grpSpLocks/>
          </p:cNvGrpSpPr>
          <p:nvPr/>
        </p:nvGrpSpPr>
        <p:grpSpPr bwMode="auto">
          <a:xfrm>
            <a:off x="3213100" y="1442715"/>
            <a:ext cx="1006475" cy="1489075"/>
            <a:chOff x="3483427" y="1628920"/>
            <a:chExt cx="1006475" cy="1488930"/>
          </a:xfrm>
        </p:grpSpPr>
        <p:sp>
          <p:nvSpPr>
            <p:cNvPr id="7" name="Text Box 14"/>
            <p:cNvSpPr txBox="1">
              <a:spLocks noChangeArrowheads="1"/>
            </p:cNvSpPr>
            <p:nvPr/>
          </p:nvSpPr>
          <p:spPr bwMode="auto">
            <a:xfrm>
              <a:off x="3483427" y="27813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8" name="图片 11278" descr="既_甲骨文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6138" y="1628920"/>
              <a:ext cx="88105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组合 9"/>
          <p:cNvGrpSpPr>
            <a:grpSpLocks/>
          </p:cNvGrpSpPr>
          <p:nvPr/>
        </p:nvGrpSpPr>
        <p:grpSpPr bwMode="auto">
          <a:xfrm>
            <a:off x="4405312" y="1442715"/>
            <a:ext cx="1006475" cy="1489075"/>
            <a:chOff x="4716463" y="1628920"/>
            <a:chExt cx="1006475" cy="1488930"/>
          </a:xfrm>
        </p:grpSpPr>
        <p:sp>
          <p:nvSpPr>
            <p:cNvPr id="10" name="Text Box 15"/>
            <p:cNvSpPr txBox="1">
              <a:spLocks noChangeArrowheads="1"/>
            </p:cNvSpPr>
            <p:nvPr/>
          </p:nvSpPr>
          <p:spPr bwMode="auto">
            <a:xfrm>
              <a:off x="4716463" y="27813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11" name="图片 11277" descr="既_金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7595" y="1628920"/>
              <a:ext cx="82421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组合 10"/>
          <p:cNvGrpSpPr>
            <a:grpSpLocks/>
          </p:cNvGrpSpPr>
          <p:nvPr/>
        </p:nvGrpSpPr>
        <p:grpSpPr bwMode="auto">
          <a:xfrm>
            <a:off x="5597525" y="1442715"/>
            <a:ext cx="1006475" cy="1489075"/>
            <a:chOff x="5868988" y="1628920"/>
            <a:chExt cx="1006475" cy="1488930"/>
          </a:xfrm>
        </p:grpSpPr>
        <p:sp>
          <p:nvSpPr>
            <p:cNvPr id="13" name="Text Box 16"/>
            <p:cNvSpPr txBox="1">
              <a:spLocks noChangeArrowheads="1"/>
            </p:cNvSpPr>
            <p:nvPr/>
          </p:nvSpPr>
          <p:spPr bwMode="auto">
            <a:xfrm>
              <a:off x="5868988" y="27813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4" name="图片 11276" descr="既_篆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74331" y="1628920"/>
              <a:ext cx="79578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6" name="Picture 31" descr="G:\00各种申报材料\2020\《汉字文化》文本教材0407\插图0200601(修改)\0037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418901"/>
            <a:ext cx="1193800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7" name="直接连接符 16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1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9207465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  <p:bldP spid="4" grpId="0" autoUpdateAnimBg="0"/>
      <p:bldP spid="5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3635896" y="1374541"/>
            <a:ext cx="482453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“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即”组成的词语，大多表示“</a:t>
            </a:r>
            <a:r>
              <a:rPr lang="zh-CN" altLang="en-US" sz="1400" b="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还没有开始进行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”的意思。如立即、即使、即将等；</a:t>
            </a:r>
          </a:p>
        </p:txBody>
      </p:sp>
      <p:sp>
        <p:nvSpPr>
          <p:cNvPr id="3" name="Text Box 16"/>
          <p:cNvSpPr txBox="1">
            <a:spLocks noChangeArrowheads="1"/>
          </p:cNvSpPr>
          <p:nvPr/>
        </p:nvSpPr>
        <p:spPr bwMode="auto">
          <a:xfrm>
            <a:off x="1691680" y="762258"/>
            <a:ext cx="35274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r>
              <a:rPr lang="zh-CN" altLang="en-US" sz="18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“即”与“既”的辨析</a:t>
            </a: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2407002" y="1801149"/>
            <a:ext cx="93600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16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1.</a:t>
            </a:r>
            <a:r>
              <a:rPr lang="zh-CN" altLang="en-US" sz="16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字义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3635896" y="1923678"/>
            <a:ext cx="482453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“既”组成的词语，大多表示“</a:t>
            </a:r>
            <a:r>
              <a:rPr lang="zh-CN" altLang="en-US" sz="1400" b="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已经发生过、进行完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”的意思。如既然、既往不咎、既来之，则安之等。 </a:t>
            </a:r>
          </a:p>
        </p:txBody>
      </p:sp>
      <p:cxnSp>
        <p:nvCxnSpPr>
          <p:cNvPr id="6" name="直接连接符 5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10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12" name="Text Box 7">
            <a:extLst>
              <a:ext uri="{FF2B5EF4-FFF2-40B4-BE49-F238E27FC236}">
                <a16:creationId xmlns:a16="http://schemas.microsoft.com/office/drawing/2014/main" id="{4C629C82-A7EC-4462-98B0-5771F9C9F8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5896" y="2739797"/>
            <a:ext cx="49308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即（</a:t>
            </a:r>
            <a:r>
              <a:rPr lang="en-GB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j</a:t>
            </a: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í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），读第</a:t>
            </a: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２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声，巧合的是“</a:t>
            </a:r>
            <a:r>
              <a:rPr lang="zh-CN" altLang="en-US" sz="1400" b="0" dirty="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卩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”正好是</a:t>
            </a: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２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画；</a:t>
            </a:r>
          </a:p>
        </p:txBody>
      </p:sp>
      <p:sp>
        <p:nvSpPr>
          <p:cNvPr id="13" name="Text Box 7">
            <a:extLst>
              <a:ext uri="{FF2B5EF4-FFF2-40B4-BE49-F238E27FC236}">
                <a16:creationId xmlns:a16="http://schemas.microsoft.com/office/drawing/2014/main" id="{22930314-D6E7-4AFF-9EB3-BF0DC46609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5896" y="3075806"/>
            <a:ext cx="499744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既（</a:t>
            </a:r>
            <a:r>
              <a:rPr lang="en-US" altLang="zh-CN" sz="1400" b="0" dirty="0" err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jì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），读第</a:t>
            </a: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４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声，巧合的是“</a:t>
            </a:r>
            <a:r>
              <a:rPr lang="zh-CN" altLang="en-US" sz="1400" b="0" dirty="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旡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”正好是</a:t>
            </a: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４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画。 </a:t>
            </a:r>
          </a:p>
        </p:txBody>
      </p:sp>
      <p:sp>
        <p:nvSpPr>
          <p:cNvPr id="14" name="Text Box 8">
            <a:extLst>
              <a:ext uri="{FF2B5EF4-FFF2-40B4-BE49-F238E27FC236}">
                <a16:creationId xmlns:a16="http://schemas.microsoft.com/office/drawing/2014/main" id="{33AD752A-174D-4156-9CE4-20D36FCABE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5897" y="3612611"/>
            <a:ext cx="482453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GB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在“即使”中，“即”的“</a:t>
            </a:r>
            <a:r>
              <a:rPr lang="zh-CN" altLang="en-US" sz="1400" b="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卩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”与“使”的部首（</a:t>
            </a:r>
            <a:r>
              <a:rPr lang="zh-CN" altLang="en-US" sz="1400" b="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亻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）笔画数相同；</a:t>
            </a:r>
            <a:endParaRPr lang="en-US" altLang="zh-CN" sz="1400" b="0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5" name="Text Box 8">
            <a:extLst>
              <a:ext uri="{FF2B5EF4-FFF2-40B4-BE49-F238E27FC236}">
                <a16:creationId xmlns:a16="http://schemas.microsoft.com/office/drawing/2014/main" id="{81FECAF6-67C1-459C-B9F7-0242C0539E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5896" y="4155926"/>
            <a:ext cx="486186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在“既然”中，“既”的“</a:t>
            </a:r>
            <a:r>
              <a:rPr lang="zh-CN" altLang="en-US" sz="1400" b="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旡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”与“然”的部首（</a:t>
            </a:r>
            <a:r>
              <a:rPr lang="zh-CN" altLang="en-US" sz="1400" b="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灬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）笔画数相同</a:t>
            </a:r>
            <a:r>
              <a:rPr lang="zh-CN" altLang="en-US" sz="1400" b="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endParaRPr lang="en-US" altLang="zh-CN" sz="1400" b="0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6" name="Text Box 6">
            <a:extLst>
              <a:ext uri="{FF2B5EF4-FFF2-40B4-BE49-F238E27FC236}">
                <a16:creationId xmlns:a16="http://schemas.microsoft.com/office/drawing/2014/main" id="{9E526879-F592-4295-B893-BA6E6A8D80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07002" y="2953276"/>
            <a:ext cx="122403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16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2.</a:t>
            </a:r>
            <a:r>
              <a:rPr lang="zh-CN" altLang="en-US" sz="16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字音</a:t>
            </a:r>
          </a:p>
        </p:txBody>
      </p:sp>
      <p:sp>
        <p:nvSpPr>
          <p:cNvPr id="17" name="Text Box 6">
            <a:extLst>
              <a:ext uri="{FF2B5EF4-FFF2-40B4-BE49-F238E27FC236}">
                <a16:creationId xmlns:a16="http://schemas.microsoft.com/office/drawing/2014/main" id="{59263D21-547F-472A-8BB4-75DCA87ABC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07002" y="4105404"/>
            <a:ext cx="130090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16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3.</a:t>
            </a:r>
            <a:r>
              <a:rPr lang="zh-CN" altLang="en-US" sz="16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常用词语</a:t>
            </a:r>
          </a:p>
        </p:txBody>
      </p:sp>
    </p:spTree>
    <p:extLst>
      <p:ext uri="{BB962C8B-B14F-4D97-AF65-F5344CB8AC3E}">
        <p14:creationId xmlns:p14="http://schemas.microsoft.com/office/powerpoint/2010/main" val="298315295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6262</TotalTime>
  <Words>335</Words>
  <Application>Microsoft Office PowerPoint</Application>
  <PresentationFormat>全屏显示(16:9)</PresentationFormat>
  <Paragraphs>36</Paragraphs>
  <Slides>3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0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1275</cp:revision>
  <dcterms:created xsi:type="dcterms:W3CDTF">2011-03-21T09:38:00Z</dcterms:created>
  <dcterms:modified xsi:type="dcterms:W3CDTF">2026-07-08T08:04:32Z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