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96" r:id="rId2"/>
    <p:sldId id="436" r:id="rId3"/>
    <p:sldId id="497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tags" Target="../tags/tag6.xml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11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4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6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10校本课程_汉字奥秘\20120317汉字奥秘_特色课程\汉字奥秘\10第十讲：会意字_家牢\牛羊马圈\牛圈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45645"/>
            <a:ext cx="3802332" cy="2498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691480" y="699542"/>
            <a:ext cx="31685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各种各样的栏圈</a:t>
            </a:r>
            <a:r>
              <a:rPr lang="zh-CN" altLang="zh-CN" sz="20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000" b="0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ju</a:t>
            </a:r>
            <a:r>
              <a:rPr lang="zh-CN" altLang="zh-CN" sz="2000" dirty="0">
                <a:solidFill>
                  <a:srgbClr val="0000FF"/>
                </a:solidFill>
                <a:latin typeface="宋体" panose="02010600030101010101" pitchFamily="2" charset="-122"/>
              </a:rPr>
              <a:t>à</a:t>
            </a:r>
            <a:r>
              <a:rPr lang="en-US" altLang="zh-CN" sz="20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n</a:t>
            </a:r>
            <a:r>
              <a:rPr lang="zh-CN" altLang="zh-CN" sz="20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endParaRPr lang="zh-CN" altLang="en-US" sz="2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4" name="直接连接符 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10" name="Picture 2" descr="F:\10校本课程_汉字奥秘\20120317汉字奥秘_特色课程\汉字奥秘\10第十讲：会意字_家牢\牛羊马圈\羊圈03.jpg">
            <a:extLst>
              <a:ext uri="{FF2B5EF4-FFF2-40B4-BE49-F238E27FC236}">
                <a16:creationId xmlns:a16="http://schemas.microsoft.com/office/drawing/2014/main" id="{2C7EA2B2-4B6A-4F01-A36F-4ECA031C4F56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03598"/>
            <a:ext cx="2376264" cy="1570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F:\10校本课程_汉字奥秘\20120317汉字奥秘_特色课程\汉字奥秘\10第十讲：会意字_家牢\牛羊马圈\马圈02.jpg">
            <a:extLst>
              <a:ext uri="{FF2B5EF4-FFF2-40B4-BE49-F238E27FC236}">
                <a16:creationId xmlns:a16="http://schemas.microsoft.com/office/drawing/2014/main" id="{616DCF0B-628F-4BBF-9340-ED02182E7B9D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931790"/>
            <a:ext cx="2376264" cy="1656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62922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5543648" y="2931790"/>
            <a:ext cx="3518810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牢，会意字。甲骨文在栏圈（</a:t>
            </a:r>
            <a:r>
              <a:rPr lang="en-US" altLang="zh-CN" sz="1400" b="0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ju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à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n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）中的有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牛、羊、马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；金文在栏圈中的有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牛、羊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在栏圈中的是牛，还在出口处加一横表示圈门。牢，最初表示关养牛等牲畜的栏圈。</a:t>
            </a:r>
          </a:p>
        </p:txBody>
      </p:sp>
      <p:pic>
        <p:nvPicPr>
          <p:cNvPr id="4" name="Picture 38" descr="lao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612" y="2787774"/>
            <a:ext cx="1572987" cy="187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15"/>
          <p:cNvGrpSpPr>
            <a:grpSpLocks/>
          </p:cNvGrpSpPr>
          <p:nvPr/>
        </p:nvGrpSpPr>
        <p:grpSpPr bwMode="auto">
          <a:xfrm>
            <a:off x="3619761" y="1158885"/>
            <a:ext cx="1006475" cy="1477963"/>
            <a:chOff x="3563938" y="1447800"/>
            <a:chExt cx="1006475" cy="1478947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3563938" y="2590197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" name="图片 14357" descr="说明: C:\Users\lenovo\Desktop\20200210汉字演变形体\牢_甲骨文3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6123" y="1447800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18"/>
          <p:cNvGrpSpPr>
            <a:grpSpLocks/>
          </p:cNvGrpSpPr>
          <p:nvPr/>
        </p:nvGrpSpPr>
        <p:grpSpPr bwMode="auto">
          <a:xfrm>
            <a:off x="5608243" y="1152535"/>
            <a:ext cx="1023937" cy="1484313"/>
            <a:chOff x="6680142" y="1367731"/>
            <a:chExt cx="1023158" cy="1485205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6688484" y="251638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0" name="图片 14358" descr="说明: C:\Users\lenovo\Desktop\20200210汉字演变形体\牢_金文1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0142" y="1367731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3223121" y="2969494"/>
            <a:ext cx="960437" cy="1497012"/>
            <a:chOff x="5858930" y="1314950"/>
            <a:chExt cx="1006475" cy="1498100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85893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3" name="图片 14360" descr="说明: C:\Users\lenovo\Desktop\20200210汉字演变形体\牢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6904" y="1314950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9"/>
          <p:cNvGrpSpPr>
            <a:grpSpLocks/>
          </p:cNvGrpSpPr>
          <p:nvPr/>
        </p:nvGrpSpPr>
        <p:grpSpPr bwMode="auto">
          <a:xfrm>
            <a:off x="4211960" y="2961556"/>
            <a:ext cx="1139825" cy="1504950"/>
            <a:chOff x="6662738" y="1308349"/>
            <a:chExt cx="1193684" cy="1504701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75634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6" name="图片 39939" descr="说明: G:\00各种申报材料\2020\20200611《汉字奥秘》\02插图资料\隶书楷书2-1\牢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2738" y="1308349"/>
              <a:ext cx="119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2"/>
          <p:cNvGrpSpPr>
            <a:grpSpLocks/>
          </p:cNvGrpSpPr>
          <p:nvPr/>
        </p:nvGrpSpPr>
        <p:grpSpPr bwMode="auto">
          <a:xfrm>
            <a:off x="2625520" y="1158885"/>
            <a:ext cx="1006475" cy="1477963"/>
            <a:chOff x="2555875" y="1447800"/>
            <a:chExt cx="1006475" cy="1478947"/>
          </a:xfrm>
        </p:grpSpPr>
        <p:pic>
          <p:nvPicPr>
            <p:cNvPr id="19" name="图片 14356" descr="说明: C:\Users\lenovo\Desktop\20200210汉字演变形体\牢_甲骨文2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9639" y="1447800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 Box 14"/>
            <p:cNvSpPr txBox="1">
              <a:spLocks noChangeArrowheads="1"/>
            </p:cNvSpPr>
            <p:nvPr/>
          </p:nvSpPr>
          <p:spPr bwMode="auto">
            <a:xfrm>
              <a:off x="2555875" y="2590197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</p:grpSp>
      <p:grpSp>
        <p:nvGrpSpPr>
          <p:cNvPr id="24" name="组合 17"/>
          <p:cNvGrpSpPr>
            <a:grpSpLocks/>
          </p:cNvGrpSpPr>
          <p:nvPr/>
        </p:nvGrpSpPr>
        <p:grpSpPr bwMode="auto">
          <a:xfrm>
            <a:off x="4614002" y="1152535"/>
            <a:ext cx="1006475" cy="1484313"/>
            <a:chOff x="5652120" y="1367731"/>
            <a:chExt cx="1006475" cy="1485205"/>
          </a:xfrm>
        </p:grpSpPr>
        <p:sp>
          <p:nvSpPr>
            <p:cNvPr id="25" name="Text Box 15"/>
            <p:cNvSpPr txBox="1">
              <a:spLocks noChangeArrowheads="1"/>
            </p:cNvSpPr>
            <p:nvPr/>
          </p:nvSpPr>
          <p:spPr bwMode="auto">
            <a:xfrm>
              <a:off x="5652120" y="251638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26" name="图片 37" descr="C:\Users\lenovo\Desktop\20200210汉字演变形体\牢_金文2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661" y="1367731"/>
              <a:ext cx="84339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6228655" y="1092101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牢</a:t>
            </a:r>
          </a:p>
        </p:txBody>
      </p:sp>
      <p:sp>
        <p:nvSpPr>
          <p:cNvPr id="28" name="Text Box 21"/>
          <p:cNvSpPr txBox="1">
            <a:spLocks noChangeArrowheads="1"/>
          </p:cNvSpPr>
          <p:nvPr/>
        </p:nvSpPr>
        <p:spPr bwMode="auto">
          <a:xfrm>
            <a:off x="6785867" y="555526"/>
            <a:ext cx="15494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l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á</a:t>
            </a: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o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1631279" y="1169738"/>
            <a:ext cx="1006475" cy="1467110"/>
            <a:chOff x="3629188" y="1169738"/>
            <a:chExt cx="1006475" cy="1467110"/>
          </a:xfrm>
        </p:grpSpPr>
        <p:sp>
          <p:nvSpPr>
            <p:cNvPr id="23" name="Text Box 14"/>
            <p:cNvSpPr txBox="1">
              <a:spLocks noChangeArrowheads="1"/>
            </p:cNvSpPr>
            <p:nvPr/>
          </p:nvSpPr>
          <p:spPr bwMode="auto">
            <a:xfrm>
              <a:off x="3629188" y="2300522"/>
              <a:ext cx="1006475" cy="336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29" name="图片 28" descr="C:\Users\lenovo\Desktop\20200210汉字演变形体\牢_甲骨文1.jpg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234" y="1169738"/>
              <a:ext cx="864382" cy="1080000"/>
            </a:xfrm>
            <a:prstGeom prst="rect">
              <a:avLst/>
            </a:prstGeom>
            <a:noFill/>
            <a:ln>
              <a:noFill/>
            </a:ln>
          </p:spPr>
        </p:pic>
      </p:grp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5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9638919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20053510952513[1]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05049"/>
            <a:ext cx="3857170" cy="2276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691481" y="699542"/>
            <a:ext cx="28082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亡羊补牢：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537538" y="3735727"/>
            <a:ext cx="514904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亡：丢失；牢：牲口圈。丢失了羊，赶紧修补羊圈。比喻出了差错，及时设法补救</a:t>
            </a:r>
            <a:r>
              <a:rPr lang="zh-CN" altLang="en-US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5" name="直接连接符 4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9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256805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6257</TotalTime>
  <Words>164</Words>
  <Application>Microsoft Office PowerPoint</Application>
  <PresentationFormat>全屏显示(16:9)</PresentationFormat>
  <Paragraphs>25</Paragraphs>
  <Slides>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1267</cp:revision>
  <dcterms:created xsi:type="dcterms:W3CDTF">2011-03-21T09:38:00Z</dcterms:created>
  <dcterms:modified xsi:type="dcterms:W3CDTF">2026-07-08T07:31:39Z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