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3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id="{0E2BF856-018E-4FB8-BAA6-5AE07967EBDE}"/>
              </a:ext>
            </a:extLst>
          </p:cNvPr>
          <p:cNvGrpSpPr/>
          <p:nvPr/>
        </p:nvGrpSpPr>
        <p:grpSpPr>
          <a:xfrm>
            <a:off x="1331640" y="575114"/>
            <a:ext cx="7690048" cy="4195324"/>
            <a:chOff x="1403648" y="575114"/>
            <a:chExt cx="7690048" cy="4195324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3B025101-EAAF-49BF-9FD7-B4A5ACEBE2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5760" y="575114"/>
              <a:ext cx="6187936" cy="4195324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DBA1700D-981D-4637-A16F-B248423EDDF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403648" y="3444003"/>
              <a:ext cx="1502112" cy="1326435"/>
            </a:xfrm>
            <a:prstGeom prst="rect">
              <a:avLst/>
            </a:prstGeom>
          </p:spPr>
        </p:pic>
      </p:grpSp>
      <p:sp>
        <p:nvSpPr>
          <p:cNvPr id="513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42F102F2-9BEF-4D95-8E14-D605398C438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25D48BD-90B3-4E0F-B8C7-EDB1D37BD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8A9C03D2-C443-42D0-9D6F-4B3370AE97C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grpSp>
        <p:nvGrpSpPr>
          <p:cNvPr id="8" name="Group 16">
            <a:extLst>
              <a:ext uri="{FF2B5EF4-FFF2-40B4-BE49-F238E27FC236}">
                <a16:creationId xmlns:a16="http://schemas.microsoft.com/office/drawing/2014/main" id="{BD5D7CB9-64CE-4BD8-9670-A47C63E09433}"/>
              </a:ext>
            </a:extLst>
          </p:cNvPr>
          <p:cNvGrpSpPr>
            <a:grpSpLocks/>
          </p:cNvGrpSpPr>
          <p:nvPr/>
        </p:nvGrpSpPr>
        <p:grpSpPr bwMode="auto">
          <a:xfrm>
            <a:off x="2710160" y="794461"/>
            <a:ext cx="1008063" cy="1181100"/>
            <a:chOff x="1310" y="0"/>
            <a:chExt cx="635" cy="744"/>
          </a:xfrm>
        </p:grpSpPr>
        <p:sp>
          <p:nvSpPr>
            <p:cNvPr id="9" name="Text Box 4">
              <a:extLst>
                <a:ext uri="{FF2B5EF4-FFF2-40B4-BE49-F238E27FC236}">
                  <a16:creationId xmlns:a16="http://schemas.microsoft.com/office/drawing/2014/main" id="{D3C0B467-3DEB-4B5F-8A92-42B696FE68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10" y="531"/>
              <a:ext cx="63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dirty="0">
                  <a:latin typeface="黑体" panose="02010609060101010101" pitchFamily="49" charset="-122"/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10" name="Picture 8" descr="古_甲骨文">
              <a:extLst>
                <a:ext uri="{FF2B5EF4-FFF2-40B4-BE49-F238E27FC236}">
                  <a16:creationId xmlns:a16="http://schemas.microsoft.com/office/drawing/2014/main" id="{07C4EF3C-04F6-42BB-A536-6F815119C2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9" y="0"/>
              <a:ext cx="258" cy="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7">
            <a:extLst>
              <a:ext uri="{FF2B5EF4-FFF2-40B4-BE49-F238E27FC236}">
                <a16:creationId xmlns:a16="http://schemas.microsoft.com/office/drawing/2014/main" id="{10633866-00E7-491A-8B92-1F1A36DE1FED}"/>
              </a:ext>
            </a:extLst>
          </p:cNvPr>
          <p:cNvGrpSpPr>
            <a:grpSpLocks/>
          </p:cNvGrpSpPr>
          <p:nvPr/>
        </p:nvGrpSpPr>
        <p:grpSpPr bwMode="auto">
          <a:xfrm>
            <a:off x="3722326" y="794461"/>
            <a:ext cx="1008062" cy="1181100"/>
            <a:chOff x="2514" y="0"/>
            <a:chExt cx="635" cy="744"/>
          </a:xfrm>
        </p:grpSpPr>
        <p:sp>
          <p:nvSpPr>
            <p:cNvPr id="12" name="Text Box 5">
              <a:extLst>
                <a:ext uri="{FF2B5EF4-FFF2-40B4-BE49-F238E27FC236}">
                  <a16:creationId xmlns:a16="http://schemas.microsoft.com/office/drawing/2014/main" id="{3D26EB0D-52DB-4A0D-9BB9-B2F31E7716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4" y="531"/>
              <a:ext cx="63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None/>
              </a:pPr>
              <a:r>
                <a:rPr lang="zh-CN" altLang="en-US" sz="1600" dirty="0">
                  <a:latin typeface="黑体" panose="02010609060101010101" pitchFamily="49" charset="-122"/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13" name="Picture 9" descr="古_金文">
              <a:extLst>
                <a:ext uri="{FF2B5EF4-FFF2-40B4-BE49-F238E27FC236}">
                  <a16:creationId xmlns:a16="http://schemas.microsoft.com/office/drawing/2014/main" id="{F3476D75-4E37-4FE8-B0DB-CB1019F0138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7" y="0"/>
              <a:ext cx="289" cy="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18">
            <a:extLst>
              <a:ext uri="{FF2B5EF4-FFF2-40B4-BE49-F238E27FC236}">
                <a16:creationId xmlns:a16="http://schemas.microsoft.com/office/drawing/2014/main" id="{BC85BE62-DC17-4DC2-8000-B70A226A42F1}"/>
              </a:ext>
            </a:extLst>
          </p:cNvPr>
          <p:cNvGrpSpPr>
            <a:grpSpLocks/>
          </p:cNvGrpSpPr>
          <p:nvPr/>
        </p:nvGrpSpPr>
        <p:grpSpPr bwMode="auto">
          <a:xfrm>
            <a:off x="4751547" y="794461"/>
            <a:ext cx="1008063" cy="1181100"/>
            <a:chOff x="3540" y="0"/>
            <a:chExt cx="635" cy="744"/>
          </a:xfrm>
        </p:grpSpPr>
        <p:sp>
          <p:nvSpPr>
            <p:cNvPr id="15" name="Text Box 6">
              <a:extLst>
                <a:ext uri="{FF2B5EF4-FFF2-40B4-BE49-F238E27FC236}">
                  <a16:creationId xmlns:a16="http://schemas.microsoft.com/office/drawing/2014/main" id="{3C34DB12-81F7-46EE-A40C-C69081DC86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40" y="531"/>
              <a:ext cx="63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16" name="Picture 10" descr="古_小篆">
              <a:extLst>
                <a:ext uri="{FF2B5EF4-FFF2-40B4-BE49-F238E27FC236}">
                  <a16:creationId xmlns:a16="http://schemas.microsoft.com/office/drawing/2014/main" id="{CC6C9574-488B-4868-8DED-4553A55F3C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6" y="0"/>
              <a:ext cx="363" cy="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Text Box 19">
            <a:extLst>
              <a:ext uri="{FF2B5EF4-FFF2-40B4-BE49-F238E27FC236}">
                <a16:creationId xmlns:a16="http://schemas.microsoft.com/office/drawing/2014/main" id="{490F36E0-21F8-410F-96F6-FBDC0B71D0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0072" y="1672845"/>
            <a:ext cx="29527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古</a:t>
            </a:r>
          </a:p>
        </p:txBody>
      </p:sp>
      <p:sp>
        <p:nvSpPr>
          <p:cNvPr id="18" name="Text Box 20">
            <a:extLst>
              <a:ext uri="{FF2B5EF4-FFF2-40B4-BE49-F238E27FC236}">
                <a16:creationId xmlns:a16="http://schemas.microsoft.com/office/drawing/2014/main" id="{60F3114D-CB82-4FC1-8125-70EC918810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9822" y="1206120"/>
            <a:ext cx="18732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gǔ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6" name="Text Box 5">
            <a:extLst>
              <a:ext uri="{FF2B5EF4-FFF2-40B4-BE49-F238E27FC236}">
                <a16:creationId xmlns:a16="http://schemas.microsoft.com/office/drawing/2014/main" id="{0FFFEBD1-14CB-4F44-8B48-434650FC38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296" y="2355726"/>
            <a:ext cx="410445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       古，会意字。从十，从口。以十口相传表示久远年代的事。本义指古代。一般分为太古、上古、中古、近古。</a:t>
            </a:r>
            <a:endParaRPr lang="en-US" altLang="zh-CN" sz="12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  <a:buNone/>
            </a:pP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有人认为在文字发明之前，有关古代的许多事情都是靠人的口一代代传下来的。“十口”是一个很大的数目，一件事如果经过了“十人之口”，就意味着经历了许多世代。所以人们就用“十、口”两字合成一个“古”字。表示古代的意思。</a:t>
            </a:r>
          </a:p>
        </p:txBody>
      </p:sp>
    </p:spTree>
    <p:extLst>
      <p:ext uri="{BB962C8B-B14F-4D97-AF65-F5344CB8AC3E}">
        <p14:creationId xmlns:p14="http://schemas.microsoft.com/office/powerpoint/2010/main" val="355565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6540</TotalTime>
  <Words>126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黑体</vt:lpstr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1317</cp:revision>
  <dcterms:created xsi:type="dcterms:W3CDTF">2011-03-21T09:38:00Z</dcterms:created>
  <dcterms:modified xsi:type="dcterms:W3CDTF">2026-07-09T00:12:46Z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