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3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2" name="Picture 16" descr="F:\10校本课程_汉字奥秘\20120317汉字奥秘_特色课程\汉字奥秘\01一上\10第十讲：会意字_从林步\从0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507" y="1034062"/>
            <a:ext cx="2462505" cy="1613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731371" y="2897114"/>
            <a:ext cx="30972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从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7344145" y="2283718"/>
            <a:ext cx="18732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cóng</a:t>
            </a:r>
            <a:endParaRPr lang="en-US" altLang="zh-CN" sz="4400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4340449" y="3029439"/>
            <a:ext cx="32558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从，会意字。甲骨文字形，像二人相从形。一个人在前面走着，另一个人在后面跟着，表示“随行、跟随”的意思。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6152" name="组合 11"/>
          <p:cNvGrpSpPr>
            <a:grpSpLocks/>
          </p:cNvGrpSpPr>
          <p:nvPr/>
        </p:nvGrpSpPr>
        <p:grpSpPr bwMode="auto">
          <a:xfrm>
            <a:off x="4677053" y="1059582"/>
            <a:ext cx="1099745" cy="1508055"/>
            <a:chOff x="3485530" y="916035"/>
            <a:chExt cx="1099745" cy="2012197"/>
          </a:xfrm>
        </p:grpSpPr>
        <p:sp>
          <p:nvSpPr>
            <p:cNvPr id="6167" name="Text Box 14"/>
            <p:cNvSpPr txBox="1">
              <a:spLocks noChangeArrowheads="1"/>
            </p:cNvSpPr>
            <p:nvPr/>
          </p:nvSpPr>
          <p:spPr bwMode="auto">
            <a:xfrm>
              <a:off x="3532165" y="2476500"/>
              <a:ext cx="1006475" cy="451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6168" name="图片 15361" descr="说明: C:\Users\lenovo\Desktop\20200210汉字演变形体\从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5530" y="916035"/>
              <a:ext cx="1099745" cy="1441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12"/>
          <p:cNvGrpSpPr>
            <a:grpSpLocks/>
          </p:cNvGrpSpPr>
          <p:nvPr/>
        </p:nvGrpSpPr>
        <p:grpSpPr bwMode="auto">
          <a:xfrm>
            <a:off x="5902528" y="1059582"/>
            <a:ext cx="1137667" cy="1508055"/>
            <a:chOff x="4682693" y="916035"/>
            <a:chExt cx="1137667" cy="2012197"/>
          </a:xfrm>
        </p:grpSpPr>
        <p:sp>
          <p:nvSpPr>
            <p:cNvPr id="6165" name="Text Box 15"/>
            <p:cNvSpPr txBox="1">
              <a:spLocks noChangeArrowheads="1"/>
            </p:cNvSpPr>
            <p:nvPr/>
          </p:nvSpPr>
          <p:spPr bwMode="auto">
            <a:xfrm>
              <a:off x="4748289" y="2476500"/>
              <a:ext cx="1006475" cy="451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6166" name="图片 15362" descr="说明: C:\Users\lenovo\Desktop\20200210汉字演变形体\从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2693" y="916035"/>
              <a:ext cx="1137667" cy="1441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13"/>
          <p:cNvGrpSpPr>
            <a:grpSpLocks/>
          </p:cNvGrpSpPr>
          <p:nvPr/>
        </p:nvGrpSpPr>
        <p:grpSpPr bwMode="auto">
          <a:xfrm>
            <a:off x="7165925" y="1059582"/>
            <a:ext cx="1006475" cy="1508055"/>
            <a:chOff x="5925621" y="916035"/>
            <a:chExt cx="1006475" cy="2012197"/>
          </a:xfrm>
        </p:grpSpPr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5925621" y="2476500"/>
              <a:ext cx="1006475" cy="451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6164" name="图片 15363" descr="说明: C:\Users\lenovo\Desktop\20200210汉字演变形体\从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5870" y="916035"/>
              <a:ext cx="985977" cy="1441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4"/>
          <p:cNvGrpSpPr>
            <a:grpSpLocks/>
          </p:cNvGrpSpPr>
          <p:nvPr/>
        </p:nvGrpSpPr>
        <p:grpSpPr bwMode="auto">
          <a:xfrm>
            <a:off x="1667823" y="3245587"/>
            <a:ext cx="1367960" cy="1244569"/>
            <a:chOff x="6690942" y="1269437"/>
            <a:chExt cx="1368419" cy="1658112"/>
          </a:xfrm>
        </p:grpSpPr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6871915" y="2476501"/>
              <a:ext cx="1006475" cy="451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6162" name="图片 10250" descr="说明: G:\00各种申报材料\2020\20200611《汉字奥秘》\02插图资料\隶书楷书1\从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0942" y="1269437"/>
              <a:ext cx="1368419" cy="1007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6" name="组合 15"/>
          <p:cNvGrpSpPr>
            <a:grpSpLocks/>
          </p:cNvGrpSpPr>
          <p:nvPr/>
        </p:nvGrpSpPr>
        <p:grpSpPr bwMode="auto">
          <a:xfrm>
            <a:off x="3023967" y="3029438"/>
            <a:ext cx="1260001" cy="1460718"/>
            <a:chOff x="7951525" y="980734"/>
            <a:chExt cx="1259165" cy="1947035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8077867" y="2476500"/>
              <a:ext cx="1006475" cy="451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6160" name="图片 10251" descr="说明: G:\00各种申报材料\2020\20200611《汉字奥秘》\02插图资料\隶书楷书1\从_楷书1.jpg"/>
            <p:cNvPicPr preferRelativeResize="0"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1525" y="980734"/>
              <a:ext cx="1259165" cy="1439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7" name="Rectangle 2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6158" name="Rectangle 27"/>
          <p:cNvSpPr>
            <a:spLocks noChangeArrowheads="1"/>
          </p:cNvSpPr>
          <p:nvPr/>
        </p:nvSpPr>
        <p:spPr bwMode="auto">
          <a:xfrm>
            <a:off x="0" y="1192441"/>
            <a:ext cx="21352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zh-CN" sz="800"/>
              <a:t> </a:t>
            </a:r>
            <a:endParaRPr lang="zh-CN" altLang="zh-CN"/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3014D3EB-CC75-440C-B9CA-96AD20B40FBF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8D8316E2-C0F9-4CE1-B421-3DC17A1D744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C41EC0A1-121D-4123-8270-083C6219003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64FD2F8-EE8A-4F0B-8D83-70A23013E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C50CBECE-A48F-4ABD-BD45-9BD37F03422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487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utoUpdateAnimBg="0"/>
      <p:bldP spid="3078" grpId="0" autoUpdateAnimBg="0"/>
      <p:bldP spid="308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6272</TotalTime>
  <Words>56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华文楷体</vt:lpstr>
      <vt:lpstr>华文行楷</vt:lpstr>
      <vt:lpstr>楷体_GB2312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1282</cp:revision>
  <dcterms:created xsi:type="dcterms:W3CDTF">2011-03-21T09:38:00Z</dcterms:created>
  <dcterms:modified xsi:type="dcterms:W3CDTF">2026-07-08T09:15:41Z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