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17" r:id="rId2"/>
    <p:sldId id="320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tags" Target="../tags/tag6.xml"/><Relationship Id="rId7" Type="http://schemas.openxmlformats.org/officeDocument/2006/relationships/image" Target="../media/image13.jpeg"/><Relationship Id="rId12" Type="http://schemas.openxmlformats.org/officeDocument/2006/relationships/image" Target="../media/image10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Box 12"/>
          <p:cNvSpPr txBox="1">
            <a:spLocks noChangeArrowheads="1"/>
          </p:cNvSpPr>
          <p:nvPr/>
        </p:nvSpPr>
        <p:spPr bwMode="auto">
          <a:xfrm>
            <a:off x="1330275" y="3009022"/>
            <a:ext cx="223361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止</a:t>
            </a:r>
          </a:p>
        </p:txBody>
      </p:sp>
      <p:sp>
        <p:nvSpPr>
          <p:cNvPr id="36" name="Text Box 13"/>
          <p:cNvSpPr txBox="1">
            <a:spLocks noChangeArrowheads="1"/>
          </p:cNvSpPr>
          <p:nvPr/>
        </p:nvSpPr>
        <p:spPr bwMode="auto">
          <a:xfrm>
            <a:off x="1618406" y="2451809"/>
            <a:ext cx="16573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800" b="1" dirty="0" err="1">
                <a:solidFill>
                  <a:srgbClr val="FF0000"/>
                </a:solidFill>
                <a:latin typeface="宋体" pitchFamily="2" charset="-122"/>
              </a:rPr>
              <a:t>zhǐ</a:t>
            </a:r>
            <a:endParaRPr lang="en-US" altLang="zh-CN" sz="48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39" name="Text Box 17"/>
          <p:cNvSpPr txBox="1">
            <a:spLocks noChangeArrowheads="1"/>
          </p:cNvSpPr>
          <p:nvPr/>
        </p:nvSpPr>
        <p:spPr bwMode="auto">
          <a:xfrm>
            <a:off x="3435048" y="2895600"/>
            <a:ext cx="315397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止，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象形字。甲骨文描绘的是脚的形状。上像脚趾头，下像脚面和脚掌，表示“脚”的意思。后来，表示“停止、静止、栖息”等意思。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24581" name="Picture 5" descr="F:\10校本课程_汉字奥秘\20120317汉字奥秘_特色课程\汉字奥秘\01一上\10第十讲：会意字_从林步\脚丫0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90617" y="3075806"/>
            <a:ext cx="1656184" cy="14705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3" name="Picture 7" descr="F:\10校本课程_汉字奥秘\20120317汉字奥秘_特色课程\汉字奥秘\01一上\10第十讲：会意字_从林步\脚丫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09676" y="1383506"/>
            <a:ext cx="1266825" cy="11662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105" name="组合 14"/>
          <p:cNvGrpSpPr>
            <a:grpSpLocks/>
          </p:cNvGrpSpPr>
          <p:nvPr/>
        </p:nvGrpSpPr>
        <p:grpSpPr bwMode="auto">
          <a:xfrm>
            <a:off x="3651126" y="1359694"/>
            <a:ext cx="1006475" cy="1189966"/>
            <a:chOff x="3491989" y="1340768"/>
            <a:chExt cx="1006475" cy="1587342"/>
          </a:xfrm>
        </p:grpSpPr>
        <p:sp>
          <p:nvSpPr>
            <p:cNvPr id="4119" name="Text Box 14"/>
            <p:cNvSpPr txBox="1">
              <a:spLocks noChangeArrowheads="1"/>
            </p:cNvSpPr>
            <p:nvPr/>
          </p:nvSpPr>
          <p:spPr bwMode="auto">
            <a:xfrm>
              <a:off x="3491989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4120" name="图片 30733" descr="止_甲骨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2595" y="1340768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6" name="组合 13"/>
          <p:cNvGrpSpPr>
            <a:grpSpLocks/>
          </p:cNvGrpSpPr>
          <p:nvPr/>
        </p:nvGrpSpPr>
        <p:grpSpPr bwMode="auto">
          <a:xfrm>
            <a:off x="4668714" y="1359694"/>
            <a:ext cx="1006475" cy="1189966"/>
            <a:chOff x="4475009" y="1340768"/>
            <a:chExt cx="1006475" cy="1587342"/>
          </a:xfrm>
        </p:grpSpPr>
        <p:sp>
          <p:nvSpPr>
            <p:cNvPr id="4117" name="Text Box 15"/>
            <p:cNvSpPr txBox="1">
              <a:spLocks noChangeArrowheads="1"/>
            </p:cNvSpPr>
            <p:nvPr/>
          </p:nvSpPr>
          <p:spPr bwMode="auto">
            <a:xfrm>
              <a:off x="4475009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4118" name="图片 30734" descr="止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5088" y="1340768"/>
              <a:ext cx="96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12"/>
          <p:cNvGrpSpPr>
            <a:grpSpLocks/>
          </p:cNvGrpSpPr>
          <p:nvPr/>
        </p:nvGrpSpPr>
        <p:grpSpPr bwMode="auto">
          <a:xfrm>
            <a:off x="5687889" y="1359694"/>
            <a:ext cx="1006475" cy="1189966"/>
            <a:chOff x="5628555" y="1340768"/>
            <a:chExt cx="1006475" cy="1587342"/>
          </a:xfrm>
        </p:grpSpPr>
        <p:sp>
          <p:nvSpPr>
            <p:cNvPr id="4115" name="Text Box 16"/>
            <p:cNvSpPr txBox="1">
              <a:spLocks noChangeArrowheads="1"/>
            </p:cNvSpPr>
            <p:nvPr/>
          </p:nvSpPr>
          <p:spPr bwMode="auto">
            <a:xfrm>
              <a:off x="5628555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4116" name="图片 30735" descr="止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3898" y="1340768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8" name="组合 11"/>
          <p:cNvGrpSpPr>
            <a:grpSpLocks/>
          </p:cNvGrpSpPr>
          <p:nvPr/>
        </p:nvGrpSpPr>
        <p:grpSpPr bwMode="auto">
          <a:xfrm>
            <a:off x="6707064" y="1468041"/>
            <a:ext cx="1108075" cy="1081719"/>
            <a:chOff x="6466287" y="1484768"/>
            <a:chExt cx="1108800" cy="1443521"/>
          </a:xfrm>
        </p:grpSpPr>
        <p:sp>
          <p:nvSpPr>
            <p:cNvPr id="4113" name="Text Box 16"/>
            <p:cNvSpPr txBox="1">
              <a:spLocks noChangeArrowheads="1"/>
            </p:cNvSpPr>
            <p:nvPr/>
          </p:nvSpPr>
          <p:spPr bwMode="auto">
            <a:xfrm>
              <a:off x="6517450" y="2476499"/>
              <a:ext cx="1006475" cy="451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4114" name="图片 9230" descr="止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6287" y="1484768"/>
              <a:ext cx="1108800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9" name="组合 10"/>
          <p:cNvGrpSpPr>
            <a:grpSpLocks/>
          </p:cNvGrpSpPr>
          <p:nvPr/>
        </p:nvGrpSpPr>
        <p:grpSpPr bwMode="auto">
          <a:xfrm>
            <a:off x="7827838" y="1359694"/>
            <a:ext cx="1136650" cy="1189966"/>
            <a:chOff x="7669213" y="1340768"/>
            <a:chExt cx="1136842" cy="1587342"/>
          </a:xfrm>
        </p:grpSpPr>
        <p:sp>
          <p:nvSpPr>
            <p:cNvPr id="4111" name="Text Box 16"/>
            <p:cNvSpPr txBox="1">
              <a:spLocks noChangeArrowheads="1"/>
            </p:cNvSpPr>
            <p:nvPr/>
          </p:nvSpPr>
          <p:spPr bwMode="auto">
            <a:xfrm>
              <a:off x="7734397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4112" name="图片 9238" descr="止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9213" y="1340768"/>
              <a:ext cx="113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10" name="Rectangle 2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5" name="直接连接符 24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脚的形象：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止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文本框 30">
            <a:extLst>
              <a:ext uri="{FF2B5EF4-FFF2-40B4-BE49-F238E27FC236}">
                <a16:creationId xmlns:a16="http://schemas.microsoft.com/office/drawing/2014/main" id="{36A4DCE5-9AEB-4514-AE95-FD9D051D955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1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CFFA290B-D044-4F83-988C-C08386672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本框 14">
            <a:extLst>
              <a:ext uri="{FF2B5EF4-FFF2-40B4-BE49-F238E27FC236}">
                <a16:creationId xmlns:a16="http://schemas.microsoft.com/office/drawing/2014/main" id="{7475876D-1AA4-4BA0-ADBD-B9359C323DC5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97573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utoUpdateAnimBg="0"/>
      <p:bldP spid="36" grpId="0" autoUpdateAnimBg="0"/>
      <p:bldP spid="39" grpId="0" autoUpdateAnimBg="0"/>
      <p:bldP spid="2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出_图片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095" y="1332310"/>
            <a:ext cx="1557338" cy="1458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6732240" y="2720990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出</a:t>
            </a:r>
          </a:p>
        </p:txBody>
      </p:sp>
      <p:sp>
        <p:nvSpPr>
          <p:cNvPr id="3090" name="Text Box 18"/>
          <p:cNvSpPr txBox="1">
            <a:spLocks noChangeArrowheads="1"/>
          </p:cNvSpPr>
          <p:nvPr/>
        </p:nvSpPr>
        <p:spPr bwMode="auto">
          <a:xfrm>
            <a:off x="7271990" y="2099242"/>
            <a:ext cx="18732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800" b="1" dirty="0" err="1">
                <a:solidFill>
                  <a:srgbClr val="FF0000"/>
                </a:solidFill>
                <a:latin typeface="宋体" pitchFamily="2" charset="-122"/>
              </a:rPr>
              <a:t>chū</a:t>
            </a:r>
            <a:endParaRPr lang="en-US" altLang="zh-CN" sz="48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grpSp>
        <p:nvGrpSpPr>
          <p:cNvPr id="7174" name="组合 7"/>
          <p:cNvGrpSpPr>
            <a:grpSpLocks/>
          </p:cNvGrpSpPr>
          <p:nvPr/>
        </p:nvGrpSpPr>
        <p:grpSpPr bwMode="auto">
          <a:xfrm>
            <a:off x="2119707" y="3058963"/>
            <a:ext cx="5016125" cy="1384995"/>
            <a:chOff x="323851" y="3789040"/>
            <a:chExt cx="5573712" cy="1847627"/>
          </a:xfrm>
        </p:grpSpPr>
        <p:sp>
          <p:nvSpPr>
            <p:cNvPr id="7189" name="Text Box 19"/>
            <p:cNvSpPr txBox="1">
              <a:spLocks noChangeArrowheads="1"/>
            </p:cNvSpPr>
            <p:nvPr/>
          </p:nvSpPr>
          <p:spPr bwMode="auto">
            <a:xfrm>
              <a:off x="323851" y="3789040"/>
              <a:ext cx="5573712" cy="18476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>
                <a:lnSpc>
                  <a:spcPct val="150000"/>
                </a:lnSpc>
                <a:buNone/>
              </a:pPr>
              <a:r>
                <a:rPr lang="en-US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       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出，会意字。甲骨文、金文字形，由“止、凵”组成。止（</a:t>
              </a:r>
              <a:r>
                <a:rPr lang="en-US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     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），表示脚丫；凵（</a:t>
              </a:r>
              <a:r>
                <a:rPr lang="en-US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     </a:t>
              </a:r>
              <a:r>
                <a:rPr lang="zh-CN" altLang="zh-CN" sz="1400" b="0" dirty="0">
                  <a:solidFill>
                    <a:srgbClr val="0000FF"/>
                  </a:solidFill>
                  <a:latin typeface="+mn-ea"/>
                  <a:ea typeface="+mn-ea"/>
                </a:rPr>
                <a:t>），指我们祖先居住的地穴。一只脚从房子中向外迈出来，表示“外出”的意思。后来，表示发出、产生、出现、显露等意思。</a:t>
              </a:r>
            </a:p>
          </p:txBody>
        </p:sp>
        <p:pic>
          <p:nvPicPr>
            <p:cNvPr id="7190" name="Picture 20" descr="出_穴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7426" y="4296883"/>
              <a:ext cx="241300" cy="358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91" name="Picture 21" descr="出_脚丫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368" y="4352491"/>
              <a:ext cx="252413" cy="360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5" name="组合 14"/>
          <p:cNvGrpSpPr>
            <a:grpSpLocks/>
          </p:cNvGrpSpPr>
          <p:nvPr/>
        </p:nvGrpSpPr>
        <p:grpSpPr bwMode="auto">
          <a:xfrm>
            <a:off x="3755059" y="1629966"/>
            <a:ext cx="1006475" cy="1189945"/>
            <a:chOff x="3491905" y="1340888"/>
            <a:chExt cx="1006475" cy="1587186"/>
          </a:xfrm>
        </p:grpSpPr>
        <p:sp>
          <p:nvSpPr>
            <p:cNvPr id="7187" name="Text Box 14"/>
            <p:cNvSpPr txBox="1">
              <a:spLocks noChangeArrowheads="1"/>
            </p:cNvSpPr>
            <p:nvPr/>
          </p:nvSpPr>
          <p:spPr bwMode="auto">
            <a:xfrm>
              <a:off x="3491905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7188" name="图片 30729" descr="出_甲骨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25669" y="1340888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6" name="组合 15"/>
          <p:cNvGrpSpPr>
            <a:grpSpLocks/>
          </p:cNvGrpSpPr>
          <p:nvPr/>
        </p:nvGrpSpPr>
        <p:grpSpPr bwMode="auto">
          <a:xfrm>
            <a:off x="4756771" y="1629966"/>
            <a:ext cx="1006475" cy="1189945"/>
            <a:chOff x="4532003" y="1340888"/>
            <a:chExt cx="1006475" cy="1587186"/>
          </a:xfrm>
        </p:grpSpPr>
        <p:sp>
          <p:nvSpPr>
            <p:cNvPr id="7185" name="Text Box 15"/>
            <p:cNvSpPr txBox="1">
              <a:spLocks noChangeArrowheads="1"/>
            </p:cNvSpPr>
            <p:nvPr/>
          </p:nvSpPr>
          <p:spPr bwMode="auto">
            <a:xfrm>
              <a:off x="4532003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7186" name="图片 30730" descr="出_金文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6293" y="1340888"/>
              <a:ext cx="93789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7" name="组合 16"/>
          <p:cNvGrpSpPr>
            <a:grpSpLocks/>
          </p:cNvGrpSpPr>
          <p:nvPr/>
        </p:nvGrpSpPr>
        <p:grpSpPr bwMode="auto">
          <a:xfrm>
            <a:off x="5895009" y="1629966"/>
            <a:ext cx="1006475" cy="1189945"/>
            <a:chOff x="5671575" y="1340888"/>
            <a:chExt cx="1006475" cy="1587186"/>
          </a:xfrm>
        </p:grpSpPr>
        <p:sp>
          <p:nvSpPr>
            <p:cNvPr id="7183" name="Text Box 16"/>
            <p:cNvSpPr txBox="1">
              <a:spLocks noChangeArrowheads="1"/>
            </p:cNvSpPr>
            <p:nvPr/>
          </p:nvSpPr>
          <p:spPr bwMode="auto">
            <a:xfrm>
              <a:off x="5671575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7184" name="图片 30731" descr="出_篆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76918" y="1340888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8" name="组合 17"/>
          <p:cNvGrpSpPr>
            <a:grpSpLocks/>
          </p:cNvGrpSpPr>
          <p:nvPr/>
        </p:nvGrpSpPr>
        <p:grpSpPr bwMode="auto">
          <a:xfrm>
            <a:off x="6763370" y="1724025"/>
            <a:ext cx="1049338" cy="1095785"/>
            <a:chOff x="6539544" y="1466888"/>
            <a:chExt cx="1048800" cy="1461005"/>
          </a:xfrm>
        </p:grpSpPr>
        <p:sp>
          <p:nvSpPr>
            <p:cNvPr id="7181" name="Text Box 16"/>
            <p:cNvSpPr txBox="1">
              <a:spLocks noChangeArrowheads="1"/>
            </p:cNvSpPr>
            <p:nvPr/>
          </p:nvSpPr>
          <p:spPr bwMode="auto">
            <a:xfrm>
              <a:off x="6560707" y="2476500"/>
              <a:ext cx="1006475" cy="451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7182" name="图片 9247" descr="出_隶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9544" y="1466888"/>
              <a:ext cx="1048800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9" name="Rectangle 27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2"/>
            </p:custDataLst>
          </p:nvPr>
        </p:nvCxnSpPr>
        <p:spPr>
          <a:xfrm>
            <a:off x="226774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“止”</a:t>
            </a: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作偏旁的汉字</a:t>
            </a:r>
          </a:p>
        </p:txBody>
      </p:sp>
      <p:sp>
        <p:nvSpPr>
          <p:cNvPr id="29" name="文本框 30">
            <a:extLst>
              <a:ext uri="{FF2B5EF4-FFF2-40B4-BE49-F238E27FC236}">
                <a16:creationId xmlns:a16="http://schemas.microsoft.com/office/drawing/2014/main" id="{10A02021-1D23-41F7-8989-9ACC6BB68F6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A112BB3C-3A4F-48E6-B6C6-1E4DDD233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B1D593A5-B4E2-437F-8822-C72DE3FC42A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78428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4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utoUpdateAnimBg="0"/>
      <p:bldP spid="3090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6270</TotalTime>
  <Words>154</Words>
  <Application>Microsoft Office PowerPoint</Application>
  <PresentationFormat>全屏显示(16:9)</PresentationFormat>
  <Paragraphs>23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1278</cp:revision>
  <dcterms:created xsi:type="dcterms:W3CDTF">2011-03-21T09:38:00Z</dcterms:created>
  <dcterms:modified xsi:type="dcterms:W3CDTF">2026-07-08T09:02:37Z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